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3"/>
  </p:notes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4" r:id="rId36"/>
    <p:sldId id="305" r:id="rId37"/>
    <p:sldId id="306" r:id="rId38"/>
    <p:sldId id="307" r:id="rId39"/>
    <p:sldId id="308" r:id="rId40"/>
    <p:sldId id="309" r:id="rId41"/>
    <p:sldId id="310" r:id="rId42"/>
    <p:sldId id="311" r:id="rId43"/>
    <p:sldId id="312" r:id="rId44"/>
    <p:sldId id="313" r:id="rId45"/>
    <p:sldId id="314" r:id="rId46"/>
    <p:sldId id="315" r:id="rId47"/>
    <p:sldId id="316" r:id="rId48"/>
    <p:sldId id="317" r:id="rId49"/>
    <p:sldId id="318" r:id="rId50"/>
    <p:sldId id="319" r:id="rId51"/>
    <p:sldId id="533" r:id="rId5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66"/>
    <a:srgbClr val="6666FF"/>
    <a:srgbClr val="FF6600"/>
    <a:srgbClr val="FF3300"/>
    <a:srgbClr val="FF0000"/>
    <a:srgbClr val="FFCC66"/>
    <a:srgbClr val="FF6699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11" autoAdjust="0"/>
    <p:restoredTop sz="94719" autoAdjust="0"/>
  </p:normalViewPr>
  <p:slideViewPr>
    <p:cSldViewPr showGuides="1">
      <p:cViewPr varScale="1">
        <p:scale>
          <a:sx n="82" d="100"/>
          <a:sy n="82" d="100"/>
        </p:scale>
        <p:origin x="1738" y="72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-3130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2D26A984-F77D-F609-86AC-DCEF9F7D483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E0D82DEA-0C99-D083-EA4A-E6C4B24FE35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5CC93DBB-5CC3-FD4B-A383-85F4895B8D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7" name="Rectangle 5">
            <a:extLst>
              <a:ext uri="{FF2B5EF4-FFF2-40B4-BE49-F238E27FC236}">
                <a16:creationId xmlns:a16="http://schemas.microsoft.com/office/drawing/2014/main" id="{7ADC8511-473C-2E93-815A-9E0D97068FC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5958" name="Rectangle 6">
            <a:extLst>
              <a:ext uri="{FF2B5EF4-FFF2-40B4-BE49-F238E27FC236}">
                <a16:creationId xmlns:a16="http://schemas.microsoft.com/office/drawing/2014/main" id="{BA0AC5A0-D4E3-9516-984B-6E0B75E8C0C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59" name="Rectangle 7">
            <a:extLst>
              <a:ext uri="{FF2B5EF4-FFF2-40B4-BE49-F238E27FC236}">
                <a16:creationId xmlns:a16="http://schemas.microsoft.com/office/drawing/2014/main" id="{CE135ABD-0AF1-5078-FF79-73CC44D27D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58F994F-6789-45FC-9748-2E8994E953D1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9B84F1BE-89E0-3C66-CC6A-DD59789887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81BA402F-BA57-464F-8345-6E85F08624C6}" type="slidenum">
              <a:rPr lang="en-US" altLang="it-IT" sz="1200" smtClean="0"/>
              <a:pPr/>
              <a:t>1</a:t>
            </a:fld>
            <a:endParaRPr lang="en-US" altLang="it-IT" sz="1200"/>
          </a:p>
        </p:txBody>
      </p:sp>
      <p:sp>
        <p:nvSpPr>
          <p:cNvPr id="5123" name="Rectangle 7">
            <a:extLst>
              <a:ext uri="{FF2B5EF4-FFF2-40B4-BE49-F238E27FC236}">
                <a16:creationId xmlns:a16="http://schemas.microsoft.com/office/drawing/2014/main" id="{AA169F7F-C3AE-EBFE-ED4F-FD2CAD6989E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EEE10A71-EE10-42D2-9872-70FFE0FBF424}" type="slidenum">
              <a:rPr lang="en-US" altLang="it-IT" sz="1200">
                <a:latin typeface="Times" panose="02020603050405020304" pitchFamily="18" charset="0"/>
              </a:rPr>
              <a:pPr algn="r"/>
              <a:t>1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6205432B-9B63-EA9F-BE6C-2A34FB3703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33D2BBEC-936F-4C7D-BC67-5C46D18B75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D5C5809A-068A-0464-A042-3E6553E60C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8582593B-85E0-463B-922E-74D51907729A}" type="slidenum">
              <a:rPr lang="en-US" altLang="it-IT" sz="1200" smtClean="0"/>
              <a:pPr/>
              <a:t>2</a:t>
            </a:fld>
            <a:endParaRPr lang="en-US" altLang="it-IT" sz="1200"/>
          </a:p>
        </p:txBody>
      </p:sp>
      <p:sp>
        <p:nvSpPr>
          <p:cNvPr id="7171" name="Rectangle 7">
            <a:extLst>
              <a:ext uri="{FF2B5EF4-FFF2-40B4-BE49-F238E27FC236}">
                <a16:creationId xmlns:a16="http://schemas.microsoft.com/office/drawing/2014/main" id="{F53E465F-CBB6-6743-3936-6EFE5250A46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6FFB6C97-89AA-43B6-AA69-E8BDC0538D8F}" type="slidenum">
              <a:rPr lang="en-US" altLang="it-IT" sz="1200">
                <a:latin typeface="Times" panose="02020603050405020304" pitchFamily="18" charset="0"/>
              </a:rPr>
              <a:pPr algn="r"/>
              <a:t>2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B84EC4CE-0283-ED27-8383-B37484F5B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31DEC122-5D85-1FD4-C915-AB5289FBB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1216DA4D-E695-FF5F-BF56-4DB557DB25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65C9B29-3085-4A32-B722-C7F755A43CCA}" type="slidenum">
              <a:rPr lang="en-US" altLang="it-IT" sz="1200" smtClean="0"/>
              <a:pPr/>
              <a:t>3</a:t>
            </a:fld>
            <a:endParaRPr lang="en-US" altLang="it-IT" sz="1200"/>
          </a:p>
        </p:txBody>
      </p:sp>
      <p:sp>
        <p:nvSpPr>
          <p:cNvPr id="9219" name="Rectangle 7">
            <a:extLst>
              <a:ext uri="{FF2B5EF4-FFF2-40B4-BE49-F238E27FC236}">
                <a16:creationId xmlns:a16="http://schemas.microsoft.com/office/drawing/2014/main" id="{0157EDE4-A47C-7B04-19DF-7E2E0D25A2A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4F63863A-ED01-4533-8658-7DD12C0D3B5A}" type="slidenum">
              <a:rPr lang="en-US" altLang="it-IT" sz="1200">
                <a:latin typeface="Times" panose="02020603050405020304" pitchFamily="18" charset="0"/>
              </a:rPr>
              <a:pPr algn="r"/>
              <a:t>3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A444DD57-4329-9D6B-0F93-938A4C15CC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id="{F6AAEE27-4627-251B-A2CD-BF59A6F42F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FBC12119-A57B-44CA-1FE5-3B26032DAA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C792EEEC-4D29-43C6-81D3-140BE8CB3B72}" type="slidenum">
              <a:rPr lang="en-US" altLang="it-IT" sz="1200" smtClean="0"/>
              <a:pPr/>
              <a:t>4</a:t>
            </a:fld>
            <a:endParaRPr lang="en-US" altLang="it-IT" sz="1200"/>
          </a:p>
        </p:txBody>
      </p:sp>
      <p:sp>
        <p:nvSpPr>
          <p:cNvPr id="11267" name="Rectangle 7">
            <a:extLst>
              <a:ext uri="{FF2B5EF4-FFF2-40B4-BE49-F238E27FC236}">
                <a16:creationId xmlns:a16="http://schemas.microsoft.com/office/drawing/2014/main" id="{D5B6A08D-70B9-BDCA-081B-4C19194FC55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327AD0B4-F5F4-419B-90AA-A420A6859622}" type="slidenum">
              <a:rPr lang="en-US" altLang="it-IT" sz="1200">
                <a:latin typeface="Times" panose="02020603050405020304" pitchFamily="18" charset="0"/>
              </a:rPr>
              <a:pPr algn="r"/>
              <a:t>4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EC5A7E80-5418-B0CD-789C-FE529B4145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id="{A26F3D15-1747-CCDF-3B3C-26B06C9DB5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22268949-F2C1-0D28-9747-133D6AED7B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D59226E-1C8A-4AFB-A59C-FC509C814056}" type="slidenum">
              <a:rPr lang="en-US" altLang="it-IT" sz="1200" smtClean="0"/>
              <a:pPr/>
              <a:t>5</a:t>
            </a:fld>
            <a:endParaRPr lang="en-US" altLang="it-IT" sz="1200"/>
          </a:p>
        </p:txBody>
      </p:sp>
      <p:sp>
        <p:nvSpPr>
          <p:cNvPr id="13315" name="Rectangle 7">
            <a:extLst>
              <a:ext uri="{FF2B5EF4-FFF2-40B4-BE49-F238E27FC236}">
                <a16:creationId xmlns:a16="http://schemas.microsoft.com/office/drawing/2014/main" id="{F561D7D4-8AD0-535F-5157-23ECB236257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0E2DF29D-EBB9-4FB5-A899-9BEBFBD06905}" type="slidenum">
              <a:rPr lang="en-US" altLang="it-IT" sz="1200">
                <a:latin typeface="Times" panose="02020603050405020304" pitchFamily="18" charset="0"/>
              </a:rPr>
              <a:pPr algn="r"/>
              <a:t>5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13316" name="Rectangle 2">
            <a:extLst>
              <a:ext uri="{FF2B5EF4-FFF2-40B4-BE49-F238E27FC236}">
                <a16:creationId xmlns:a16="http://schemas.microsoft.com/office/drawing/2014/main" id="{30F15350-7A11-D206-2FAF-52E195D3DE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id="{2CAFC6C5-EC2A-157D-D4D2-3F206F699B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A8E21D78-483E-D438-CD13-6669B110D9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AC22F91C-3F54-46E4-805F-8C4F8221714C}" type="slidenum">
              <a:rPr lang="en-US" altLang="it-IT" sz="1200" smtClean="0"/>
              <a:pPr/>
              <a:t>6</a:t>
            </a:fld>
            <a:endParaRPr lang="en-US" altLang="it-IT" sz="1200"/>
          </a:p>
        </p:txBody>
      </p:sp>
      <p:sp>
        <p:nvSpPr>
          <p:cNvPr id="15363" name="Rectangle 7">
            <a:extLst>
              <a:ext uri="{FF2B5EF4-FFF2-40B4-BE49-F238E27FC236}">
                <a16:creationId xmlns:a16="http://schemas.microsoft.com/office/drawing/2014/main" id="{FB371684-5D01-028B-DB79-AA105096014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6A368A01-3722-4F03-8840-7B66B0443D01}" type="slidenum">
              <a:rPr lang="en-US" altLang="it-IT" sz="1200">
                <a:latin typeface="Times" panose="02020603050405020304" pitchFamily="18" charset="0"/>
              </a:rPr>
              <a:pPr algn="r"/>
              <a:t>6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09531326-22A4-FED9-7D6B-6DDE78C61D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>
            <a:extLst>
              <a:ext uri="{FF2B5EF4-FFF2-40B4-BE49-F238E27FC236}">
                <a16:creationId xmlns:a16="http://schemas.microsoft.com/office/drawing/2014/main" id="{5F1D1CAA-2E3C-79FD-BDEC-03AF38B7C3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6A5138E6-5B3F-8A7F-4307-16CAFC264A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DBBEFEA4-6962-4389-97F0-99BC42594959}" type="slidenum">
              <a:rPr lang="en-US" altLang="it-IT" sz="1200" smtClean="0"/>
              <a:pPr/>
              <a:t>7</a:t>
            </a:fld>
            <a:endParaRPr lang="en-US" altLang="it-IT" sz="1200"/>
          </a:p>
        </p:txBody>
      </p:sp>
      <p:sp>
        <p:nvSpPr>
          <p:cNvPr id="17411" name="Rectangle 7">
            <a:extLst>
              <a:ext uri="{FF2B5EF4-FFF2-40B4-BE49-F238E27FC236}">
                <a16:creationId xmlns:a16="http://schemas.microsoft.com/office/drawing/2014/main" id="{16831D28-F0B6-CEBA-3950-04C118E5B7D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32FEB185-1ED7-454D-9911-AB1A7973C536}" type="slidenum">
              <a:rPr lang="en-US" altLang="it-IT" sz="1200">
                <a:latin typeface="Times" panose="02020603050405020304" pitchFamily="18" charset="0"/>
              </a:rPr>
              <a:pPr algn="r"/>
              <a:t>7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12BC0CDB-F19F-EB9B-8D80-BF6E4F412A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>
            <a:extLst>
              <a:ext uri="{FF2B5EF4-FFF2-40B4-BE49-F238E27FC236}">
                <a16:creationId xmlns:a16="http://schemas.microsoft.com/office/drawing/2014/main" id="{B4A9CF0E-6E1B-7F68-6C7B-9BF2B1BE1D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F5381311-F11A-BF89-0805-D7DB074548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B701D175-A804-4D59-A339-E9842953799E}" type="slidenum">
              <a:rPr lang="en-US" altLang="it-IT" sz="1200" smtClean="0"/>
              <a:pPr/>
              <a:t>8</a:t>
            </a:fld>
            <a:endParaRPr lang="en-US" altLang="it-IT" sz="1200"/>
          </a:p>
        </p:txBody>
      </p:sp>
      <p:sp>
        <p:nvSpPr>
          <p:cNvPr id="19459" name="Rectangle 7">
            <a:extLst>
              <a:ext uri="{FF2B5EF4-FFF2-40B4-BE49-F238E27FC236}">
                <a16:creationId xmlns:a16="http://schemas.microsoft.com/office/drawing/2014/main" id="{D89C78AF-06B2-81CD-E9CD-D7AC72F7475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03F4DE62-681C-469E-B5C1-5DBC6C652F37}" type="slidenum">
              <a:rPr lang="en-US" altLang="it-IT" sz="1200">
                <a:latin typeface="Times" panose="02020603050405020304" pitchFamily="18" charset="0"/>
              </a:rPr>
              <a:pPr algn="r"/>
              <a:t>8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19460" name="Rectangle 2">
            <a:extLst>
              <a:ext uri="{FF2B5EF4-FFF2-40B4-BE49-F238E27FC236}">
                <a16:creationId xmlns:a16="http://schemas.microsoft.com/office/drawing/2014/main" id="{BE776BDA-CDF9-DB53-DB8B-C94F823964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>
            <a:extLst>
              <a:ext uri="{FF2B5EF4-FFF2-40B4-BE49-F238E27FC236}">
                <a16:creationId xmlns:a16="http://schemas.microsoft.com/office/drawing/2014/main" id="{421BAA38-8C1B-C4A6-B916-5343A02642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65264DD2-A7A9-4FBC-D9AD-0F7BB3613B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08DA4311-5A79-44EB-88A1-84A94359BC3D}" type="slidenum">
              <a:rPr lang="en-US" altLang="it-IT" sz="1200" smtClean="0"/>
              <a:pPr/>
              <a:t>9</a:t>
            </a:fld>
            <a:endParaRPr lang="en-US" altLang="it-IT" sz="1200"/>
          </a:p>
        </p:txBody>
      </p:sp>
      <p:sp>
        <p:nvSpPr>
          <p:cNvPr id="21507" name="Rectangle 7">
            <a:extLst>
              <a:ext uri="{FF2B5EF4-FFF2-40B4-BE49-F238E27FC236}">
                <a16:creationId xmlns:a16="http://schemas.microsoft.com/office/drawing/2014/main" id="{D133D562-F4D1-7308-AACB-2D6817F95AF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5CAF91A7-0DBB-4EC1-B8C2-28F94036916E}" type="slidenum">
              <a:rPr lang="en-US" altLang="it-IT" sz="1200">
                <a:latin typeface="Times" panose="02020603050405020304" pitchFamily="18" charset="0"/>
              </a:rPr>
              <a:pPr algn="r"/>
              <a:t>9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4A48CC57-5EAD-4FAB-4DE6-8D6F2E5260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84166F7A-7E66-9013-B01D-809BDF0DCD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8A83038E-9F62-D135-87D1-F94C52F7A8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D0FCAB6-214B-4B6D-AAD7-3E893B42CA34}" type="slidenum">
              <a:rPr lang="en-US" altLang="it-IT" sz="1200" smtClean="0"/>
              <a:pPr/>
              <a:t>10</a:t>
            </a:fld>
            <a:endParaRPr lang="en-US" altLang="it-IT" sz="1200"/>
          </a:p>
        </p:txBody>
      </p:sp>
      <p:sp>
        <p:nvSpPr>
          <p:cNvPr id="23555" name="Rectangle 7">
            <a:extLst>
              <a:ext uri="{FF2B5EF4-FFF2-40B4-BE49-F238E27FC236}">
                <a16:creationId xmlns:a16="http://schemas.microsoft.com/office/drawing/2014/main" id="{48C36FDC-FF8B-2B05-C205-ADA7E53778C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2951264F-6E62-44C2-AA11-D26FDE738A1D}" type="slidenum">
              <a:rPr lang="en-US" altLang="it-IT" sz="1200">
                <a:latin typeface="Times" panose="02020603050405020304" pitchFamily="18" charset="0"/>
              </a:rPr>
              <a:pPr algn="r"/>
              <a:t>10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626AA276-443B-811D-7E6A-323689DC38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>
            <a:extLst>
              <a:ext uri="{FF2B5EF4-FFF2-40B4-BE49-F238E27FC236}">
                <a16:creationId xmlns:a16="http://schemas.microsoft.com/office/drawing/2014/main" id="{A49B6628-5A2B-4F1E-D396-141F14F368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96880E93-245E-D1F4-40E1-D39EFD884C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318B1DD3-52A8-4E60-9D1C-B7054A550373}" type="slidenum">
              <a:rPr lang="en-US" altLang="it-IT" sz="1200" smtClean="0"/>
              <a:pPr/>
              <a:t>11</a:t>
            </a:fld>
            <a:endParaRPr lang="en-US" altLang="it-IT" sz="1200"/>
          </a:p>
        </p:txBody>
      </p:sp>
      <p:sp>
        <p:nvSpPr>
          <p:cNvPr id="25603" name="Rectangle 7">
            <a:extLst>
              <a:ext uri="{FF2B5EF4-FFF2-40B4-BE49-F238E27FC236}">
                <a16:creationId xmlns:a16="http://schemas.microsoft.com/office/drawing/2014/main" id="{506B0F1E-C7E1-6079-1DC6-D9502EE4BD2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A98011EF-8EFD-4778-822C-5DED293C61AA}" type="slidenum">
              <a:rPr lang="en-US" altLang="it-IT" sz="1200">
                <a:latin typeface="Times" panose="02020603050405020304" pitchFamily="18" charset="0"/>
              </a:rPr>
              <a:pPr algn="r"/>
              <a:t>11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25604" name="Rectangle 2">
            <a:extLst>
              <a:ext uri="{FF2B5EF4-FFF2-40B4-BE49-F238E27FC236}">
                <a16:creationId xmlns:a16="http://schemas.microsoft.com/office/drawing/2014/main" id="{867A0705-6F6D-A48C-B5E8-5D816BB054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id="{64817A0B-60F7-E101-A68F-67108FD21D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89DA7A48-9744-9AD9-727A-3847F6F9E4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C0169E9E-AA28-42DB-8B34-5052A4387E38}" type="slidenum">
              <a:rPr lang="en-US" altLang="it-IT" sz="1200" smtClean="0"/>
              <a:pPr/>
              <a:t>12</a:t>
            </a:fld>
            <a:endParaRPr lang="en-US" altLang="it-IT" sz="1200"/>
          </a:p>
        </p:txBody>
      </p:sp>
      <p:sp>
        <p:nvSpPr>
          <p:cNvPr id="27651" name="Rectangle 7">
            <a:extLst>
              <a:ext uri="{FF2B5EF4-FFF2-40B4-BE49-F238E27FC236}">
                <a16:creationId xmlns:a16="http://schemas.microsoft.com/office/drawing/2014/main" id="{C0929240-C0EC-30C6-74B8-70E0C22EA6D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EF4F5508-3BA6-4D66-A9BC-F70707009F4B}" type="slidenum">
              <a:rPr lang="en-US" altLang="it-IT" sz="1200">
                <a:latin typeface="Times" panose="02020603050405020304" pitchFamily="18" charset="0"/>
              </a:rPr>
              <a:pPr algn="r"/>
              <a:t>12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15EFEA06-320F-CD9D-1C29-ABEF9F9821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>
            <a:extLst>
              <a:ext uri="{FF2B5EF4-FFF2-40B4-BE49-F238E27FC236}">
                <a16:creationId xmlns:a16="http://schemas.microsoft.com/office/drawing/2014/main" id="{9F59FBF1-34B9-25E7-5533-749B64E027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DE2A2B56-0EE3-1C50-623D-F55F065FE3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3FD3E39F-3EC2-456C-AF42-03A3EF69BDFB}" type="slidenum">
              <a:rPr lang="en-US" altLang="it-IT" sz="1200" smtClean="0"/>
              <a:pPr/>
              <a:t>13</a:t>
            </a:fld>
            <a:endParaRPr lang="en-US" altLang="it-IT" sz="1200"/>
          </a:p>
        </p:txBody>
      </p:sp>
      <p:sp>
        <p:nvSpPr>
          <p:cNvPr id="29699" name="Rectangle 7">
            <a:extLst>
              <a:ext uri="{FF2B5EF4-FFF2-40B4-BE49-F238E27FC236}">
                <a16:creationId xmlns:a16="http://schemas.microsoft.com/office/drawing/2014/main" id="{5D7473DB-FE6E-D5EB-12B2-A417F81798D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D9D2E068-F935-4092-B674-55CFB691FEC4}" type="slidenum">
              <a:rPr lang="en-US" altLang="it-IT" sz="1200">
                <a:latin typeface="Times" panose="02020603050405020304" pitchFamily="18" charset="0"/>
              </a:rPr>
              <a:pPr algn="r"/>
              <a:t>13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29700" name="Rectangle 2">
            <a:extLst>
              <a:ext uri="{FF2B5EF4-FFF2-40B4-BE49-F238E27FC236}">
                <a16:creationId xmlns:a16="http://schemas.microsoft.com/office/drawing/2014/main" id="{0599653B-A11A-7528-4A63-07C0858E8D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>
            <a:extLst>
              <a:ext uri="{FF2B5EF4-FFF2-40B4-BE49-F238E27FC236}">
                <a16:creationId xmlns:a16="http://schemas.microsoft.com/office/drawing/2014/main" id="{2EA1B11D-51D5-3CA7-AB66-F1A6600E72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2AE96614-88E2-EA12-906B-71BAB86DC8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A862DE37-0384-48A8-B4EF-2F72616257D8}" type="slidenum">
              <a:rPr lang="en-US" altLang="it-IT" sz="1200" smtClean="0"/>
              <a:pPr/>
              <a:t>14</a:t>
            </a:fld>
            <a:endParaRPr lang="en-US" altLang="it-IT" sz="1200"/>
          </a:p>
        </p:txBody>
      </p:sp>
      <p:sp>
        <p:nvSpPr>
          <p:cNvPr id="31747" name="Rectangle 7">
            <a:extLst>
              <a:ext uri="{FF2B5EF4-FFF2-40B4-BE49-F238E27FC236}">
                <a16:creationId xmlns:a16="http://schemas.microsoft.com/office/drawing/2014/main" id="{A2F973B5-700E-4E97-5B76-6256F648A4E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FCC96C7D-EF60-4247-8F4A-618C54F87624}" type="slidenum">
              <a:rPr lang="en-US" altLang="it-IT" sz="1200">
                <a:latin typeface="Times" panose="02020603050405020304" pitchFamily="18" charset="0"/>
              </a:rPr>
              <a:pPr algn="r"/>
              <a:t>14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31748" name="Rectangle 2">
            <a:extLst>
              <a:ext uri="{FF2B5EF4-FFF2-40B4-BE49-F238E27FC236}">
                <a16:creationId xmlns:a16="http://schemas.microsoft.com/office/drawing/2014/main" id="{A11841FA-5833-B911-F6D9-B49DD81104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F9C1AE8E-40C6-A0B2-A510-6772A30AD8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9551CE3F-BE75-B4EA-DE9D-3763699CE8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5129A792-A112-4AE1-824E-EBB39BCAE5D7}" type="slidenum">
              <a:rPr lang="en-US" altLang="it-IT" sz="1200" smtClean="0"/>
              <a:pPr/>
              <a:t>15</a:t>
            </a:fld>
            <a:endParaRPr lang="en-US" altLang="it-IT" sz="1200"/>
          </a:p>
        </p:txBody>
      </p:sp>
      <p:sp>
        <p:nvSpPr>
          <p:cNvPr id="33795" name="Rectangle 7">
            <a:extLst>
              <a:ext uri="{FF2B5EF4-FFF2-40B4-BE49-F238E27FC236}">
                <a16:creationId xmlns:a16="http://schemas.microsoft.com/office/drawing/2014/main" id="{66D2C2D2-55FA-2A9F-DB6E-4376089BE47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B22A3C54-FEDF-4C5D-AA7D-DF72D5C078A6}" type="slidenum">
              <a:rPr lang="en-US" altLang="it-IT" sz="1200">
                <a:latin typeface="Times" panose="02020603050405020304" pitchFamily="18" charset="0"/>
              </a:rPr>
              <a:pPr algn="r"/>
              <a:t>15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33796" name="Rectangle 2">
            <a:extLst>
              <a:ext uri="{FF2B5EF4-FFF2-40B4-BE49-F238E27FC236}">
                <a16:creationId xmlns:a16="http://schemas.microsoft.com/office/drawing/2014/main" id="{AE4F3015-C9C1-8BE6-EBB7-FDE68BE093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>
            <a:extLst>
              <a:ext uri="{FF2B5EF4-FFF2-40B4-BE49-F238E27FC236}">
                <a16:creationId xmlns:a16="http://schemas.microsoft.com/office/drawing/2014/main" id="{84F490D2-F65E-48FE-4E0F-BF5D8CFB3F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BC7C0C31-822B-2F22-2FE5-99D387525E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3DB82E27-2235-4356-A781-F05E48C1A422}" type="slidenum">
              <a:rPr lang="en-US" altLang="it-IT" sz="1200" smtClean="0"/>
              <a:pPr/>
              <a:t>16</a:t>
            </a:fld>
            <a:endParaRPr lang="en-US" altLang="it-IT" sz="1200"/>
          </a:p>
        </p:txBody>
      </p:sp>
      <p:sp>
        <p:nvSpPr>
          <p:cNvPr id="35843" name="Rectangle 7">
            <a:extLst>
              <a:ext uri="{FF2B5EF4-FFF2-40B4-BE49-F238E27FC236}">
                <a16:creationId xmlns:a16="http://schemas.microsoft.com/office/drawing/2014/main" id="{A9A66A5A-FEBD-C47A-803F-0E60230108A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59AC2059-3A6A-42DC-A78C-1CB0A88461D8}" type="slidenum">
              <a:rPr lang="en-US" altLang="it-IT" sz="1200">
                <a:latin typeface="Times" panose="02020603050405020304" pitchFamily="18" charset="0"/>
              </a:rPr>
              <a:pPr algn="r"/>
              <a:t>16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35844" name="Rectangle 2">
            <a:extLst>
              <a:ext uri="{FF2B5EF4-FFF2-40B4-BE49-F238E27FC236}">
                <a16:creationId xmlns:a16="http://schemas.microsoft.com/office/drawing/2014/main" id="{ACD11913-E620-BDC7-1EBE-FA2CBB7003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>
            <a:extLst>
              <a:ext uri="{FF2B5EF4-FFF2-40B4-BE49-F238E27FC236}">
                <a16:creationId xmlns:a16="http://schemas.microsoft.com/office/drawing/2014/main" id="{4F62622E-446E-2185-F873-12E936752A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6148580F-826D-DE71-B6AE-49D34F1320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BCA88C5B-149C-42A2-B903-E6D7B8297803}" type="slidenum">
              <a:rPr lang="en-US" altLang="it-IT" sz="1200" smtClean="0"/>
              <a:pPr/>
              <a:t>17</a:t>
            </a:fld>
            <a:endParaRPr lang="en-US" altLang="it-IT" sz="1200"/>
          </a:p>
        </p:txBody>
      </p:sp>
      <p:sp>
        <p:nvSpPr>
          <p:cNvPr id="37891" name="Rectangle 7">
            <a:extLst>
              <a:ext uri="{FF2B5EF4-FFF2-40B4-BE49-F238E27FC236}">
                <a16:creationId xmlns:a16="http://schemas.microsoft.com/office/drawing/2014/main" id="{972F1DE8-EE39-F274-7FD9-30598DE2D28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86C4F556-BECE-486D-BEF9-9DA5A9B28493}" type="slidenum">
              <a:rPr lang="en-US" altLang="it-IT" sz="1200">
                <a:latin typeface="Times" panose="02020603050405020304" pitchFamily="18" charset="0"/>
              </a:rPr>
              <a:pPr algn="r"/>
              <a:t>17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37892" name="Rectangle 2">
            <a:extLst>
              <a:ext uri="{FF2B5EF4-FFF2-40B4-BE49-F238E27FC236}">
                <a16:creationId xmlns:a16="http://schemas.microsoft.com/office/drawing/2014/main" id="{85ACE143-A269-91F5-372C-048AC88DC2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>
            <a:extLst>
              <a:ext uri="{FF2B5EF4-FFF2-40B4-BE49-F238E27FC236}">
                <a16:creationId xmlns:a16="http://schemas.microsoft.com/office/drawing/2014/main" id="{9430FC63-4CA9-4BAF-3880-D57CBBB8D2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77341292-68A3-054A-E78A-64A16AA55A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56D95850-7575-41C0-AA4E-CCA0174939FF}" type="slidenum">
              <a:rPr lang="en-US" altLang="it-IT" sz="1200" smtClean="0"/>
              <a:pPr/>
              <a:t>18</a:t>
            </a:fld>
            <a:endParaRPr lang="en-US" altLang="it-IT" sz="1200"/>
          </a:p>
        </p:txBody>
      </p:sp>
      <p:sp>
        <p:nvSpPr>
          <p:cNvPr id="39939" name="Rectangle 7">
            <a:extLst>
              <a:ext uri="{FF2B5EF4-FFF2-40B4-BE49-F238E27FC236}">
                <a16:creationId xmlns:a16="http://schemas.microsoft.com/office/drawing/2014/main" id="{3C6E54A5-D971-2CE4-0294-80FFA9341BF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2E8141B8-690C-446A-9733-05327CF0E33D}" type="slidenum">
              <a:rPr lang="en-US" altLang="it-IT" sz="1200">
                <a:latin typeface="Times" panose="02020603050405020304" pitchFamily="18" charset="0"/>
              </a:rPr>
              <a:pPr algn="r"/>
              <a:t>18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AF7E8831-2856-3721-B72D-78FC23924B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>
            <a:extLst>
              <a:ext uri="{FF2B5EF4-FFF2-40B4-BE49-F238E27FC236}">
                <a16:creationId xmlns:a16="http://schemas.microsoft.com/office/drawing/2014/main" id="{1146BB86-3B18-3021-CF73-C4FC0B9DF8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331F6B0D-62F4-41C6-1418-27973DAF95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034718EE-6DCE-456B-86EA-86E82638DDE5}" type="slidenum">
              <a:rPr lang="en-US" altLang="it-IT" sz="1200" smtClean="0"/>
              <a:pPr/>
              <a:t>19</a:t>
            </a:fld>
            <a:endParaRPr lang="en-US" altLang="it-IT" sz="1200"/>
          </a:p>
        </p:txBody>
      </p:sp>
      <p:sp>
        <p:nvSpPr>
          <p:cNvPr id="41987" name="Rectangle 7">
            <a:extLst>
              <a:ext uri="{FF2B5EF4-FFF2-40B4-BE49-F238E27FC236}">
                <a16:creationId xmlns:a16="http://schemas.microsoft.com/office/drawing/2014/main" id="{7E14DE9A-EC4C-A562-4799-9F36CF1EF89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E709D446-161E-40CC-A923-F71E09550C27}" type="slidenum">
              <a:rPr lang="en-US" altLang="it-IT" sz="1200">
                <a:latin typeface="Times" panose="02020603050405020304" pitchFamily="18" charset="0"/>
              </a:rPr>
              <a:pPr algn="r"/>
              <a:t>19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BF851831-92A9-A7B4-F327-D37002583A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>
            <a:extLst>
              <a:ext uri="{FF2B5EF4-FFF2-40B4-BE49-F238E27FC236}">
                <a16:creationId xmlns:a16="http://schemas.microsoft.com/office/drawing/2014/main" id="{1EC6BF62-6C32-2058-236D-8597FCAF8B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C44150BF-91BD-0F00-0128-6BABEC1FFC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8DD193EC-C4F2-48A6-842E-AAE316FFB9FB}" type="slidenum">
              <a:rPr lang="en-US" altLang="it-IT" sz="1200" smtClean="0"/>
              <a:pPr/>
              <a:t>20</a:t>
            </a:fld>
            <a:endParaRPr lang="en-US" altLang="it-IT" sz="1200"/>
          </a:p>
        </p:txBody>
      </p:sp>
      <p:sp>
        <p:nvSpPr>
          <p:cNvPr id="44035" name="Rectangle 7">
            <a:extLst>
              <a:ext uri="{FF2B5EF4-FFF2-40B4-BE49-F238E27FC236}">
                <a16:creationId xmlns:a16="http://schemas.microsoft.com/office/drawing/2014/main" id="{1C2B18D5-95EF-56D4-3A45-1A9E6C1C0B2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2D887032-2FB3-4116-BBBF-9C8B4FDC349C}" type="slidenum">
              <a:rPr lang="en-US" altLang="it-IT" sz="1200">
                <a:latin typeface="Times" panose="02020603050405020304" pitchFamily="18" charset="0"/>
              </a:rPr>
              <a:pPr algn="r"/>
              <a:t>20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8A94FDF5-3FC4-ADDA-1AA0-0DDED9AD77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>
            <a:extLst>
              <a:ext uri="{FF2B5EF4-FFF2-40B4-BE49-F238E27FC236}">
                <a16:creationId xmlns:a16="http://schemas.microsoft.com/office/drawing/2014/main" id="{EA8E5C1A-C14C-629F-9250-FBD367C166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059B66D8-53BB-EA07-4951-999F05442F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F94BEF16-6886-4C57-B912-6432D3CE81FC}" type="slidenum">
              <a:rPr lang="en-US" altLang="it-IT" sz="1200" smtClean="0"/>
              <a:pPr/>
              <a:t>21</a:t>
            </a:fld>
            <a:endParaRPr lang="en-US" altLang="it-IT" sz="1200"/>
          </a:p>
        </p:txBody>
      </p:sp>
      <p:sp>
        <p:nvSpPr>
          <p:cNvPr id="46083" name="Rectangle 7">
            <a:extLst>
              <a:ext uri="{FF2B5EF4-FFF2-40B4-BE49-F238E27FC236}">
                <a16:creationId xmlns:a16="http://schemas.microsoft.com/office/drawing/2014/main" id="{7A38695F-9B93-DED4-B021-CF41B5F9436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F435C555-FFF7-4BB6-9F2B-B8C33B470D24}" type="slidenum">
              <a:rPr lang="en-US" altLang="it-IT" sz="1200">
                <a:latin typeface="Times" panose="02020603050405020304" pitchFamily="18" charset="0"/>
              </a:rPr>
              <a:pPr algn="r"/>
              <a:t>21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46084" name="Rectangle 2">
            <a:extLst>
              <a:ext uri="{FF2B5EF4-FFF2-40B4-BE49-F238E27FC236}">
                <a16:creationId xmlns:a16="http://schemas.microsoft.com/office/drawing/2014/main" id="{620A418C-74EC-B368-B027-6D861630CA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>
            <a:extLst>
              <a:ext uri="{FF2B5EF4-FFF2-40B4-BE49-F238E27FC236}">
                <a16:creationId xmlns:a16="http://schemas.microsoft.com/office/drawing/2014/main" id="{CB8B7BEF-0CC6-94E7-6D0E-33A1F52698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13306EB3-9F4F-D9EA-034F-A368C448A6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50DB6F9-05E7-4DAA-8875-87333AB7004C}" type="slidenum">
              <a:rPr lang="en-US" altLang="it-IT" sz="1200" smtClean="0"/>
              <a:pPr/>
              <a:t>22</a:t>
            </a:fld>
            <a:endParaRPr lang="en-US" altLang="it-IT" sz="1200"/>
          </a:p>
        </p:txBody>
      </p:sp>
      <p:sp>
        <p:nvSpPr>
          <p:cNvPr id="48131" name="Rectangle 7">
            <a:extLst>
              <a:ext uri="{FF2B5EF4-FFF2-40B4-BE49-F238E27FC236}">
                <a16:creationId xmlns:a16="http://schemas.microsoft.com/office/drawing/2014/main" id="{5AC24444-2B13-1E3C-24C1-3C759D3691B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18CA8970-4178-4F42-8BB1-7B7087B39BDA}" type="slidenum">
              <a:rPr lang="en-US" altLang="it-IT" sz="1200">
                <a:latin typeface="Times" panose="02020603050405020304" pitchFamily="18" charset="0"/>
              </a:rPr>
              <a:pPr algn="r"/>
              <a:t>22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48132" name="Rectangle 2">
            <a:extLst>
              <a:ext uri="{FF2B5EF4-FFF2-40B4-BE49-F238E27FC236}">
                <a16:creationId xmlns:a16="http://schemas.microsoft.com/office/drawing/2014/main" id="{217614A9-B4CF-1E29-2AE7-A8B50F4E79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>
            <a:extLst>
              <a:ext uri="{FF2B5EF4-FFF2-40B4-BE49-F238E27FC236}">
                <a16:creationId xmlns:a16="http://schemas.microsoft.com/office/drawing/2014/main" id="{FB8CFC6A-1F6C-71C0-2FFC-B0E3385181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89375ED0-A546-B51E-ED62-1BE37C48C0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681583FF-B7EE-4695-AD8E-1046987E79B9}" type="slidenum">
              <a:rPr lang="en-US" altLang="it-IT" sz="1200" smtClean="0"/>
              <a:pPr/>
              <a:t>23</a:t>
            </a:fld>
            <a:endParaRPr lang="en-US" altLang="it-IT" sz="1200"/>
          </a:p>
        </p:txBody>
      </p:sp>
      <p:sp>
        <p:nvSpPr>
          <p:cNvPr id="50179" name="Rectangle 7">
            <a:extLst>
              <a:ext uri="{FF2B5EF4-FFF2-40B4-BE49-F238E27FC236}">
                <a16:creationId xmlns:a16="http://schemas.microsoft.com/office/drawing/2014/main" id="{41F355DF-CA1E-AF4C-A698-91C690473D0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ADBF34A6-504F-4502-BD5D-6FBE240AC75C}" type="slidenum">
              <a:rPr lang="en-US" altLang="it-IT" sz="1200">
                <a:latin typeface="Times" panose="02020603050405020304" pitchFamily="18" charset="0"/>
              </a:rPr>
              <a:pPr algn="r"/>
              <a:t>23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50180" name="Rectangle 2">
            <a:extLst>
              <a:ext uri="{FF2B5EF4-FFF2-40B4-BE49-F238E27FC236}">
                <a16:creationId xmlns:a16="http://schemas.microsoft.com/office/drawing/2014/main" id="{CEAC02A0-B0D3-D324-9CD0-C7F54F7260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>
            <a:extLst>
              <a:ext uri="{FF2B5EF4-FFF2-40B4-BE49-F238E27FC236}">
                <a16:creationId xmlns:a16="http://schemas.microsoft.com/office/drawing/2014/main" id="{B039E3DF-3688-505D-C3D9-4ABD11FF30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E4BF89EA-DC62-C749-AC73-FB01A7C00E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03C90B5B-6170-476C-A66B-A3172C1E44C2}" type="slidenum">
              <a:rPr lang="en-US" altLang="it-IT" sz="1200" smtClean="0"/>
              <a:pPr/>
              <a:t>24</a:t>
            </a:fld>
            <a:endParaRPr lang="en-US" altLang="it-IT" sz="1200"/>
          </a:p>
        </p:txBody>
      </p:sp>
      <p:sp>
        <p:nvSpPr>
          <p:cNvPr id="52227" name="Rectangle 7">
            <a:extLst>
              <a:ext uri="{FF2B5EF4-FFF2-40B4-BE49-F238E27FC236}">
                <a16:creationId xmlns:a16="http://schemas.microsoft.com/office/drawing/2014/main" id="{552BA9FB-97D6-A3B0-E8FC-D93FFB1D052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E80EC31A-376B-4DD1-A1FA-1FDF8369C061}" type="slidenum">
              <a:rPr lang="en-US" altLang="it-IT" sz="1200">
                <a:latin typeface="Times" panose="02020603050405020304" pitchFamily="18" charset="0"/>
              </a:rPr>
              <a:pPr algn="r"/>
              <a:t>24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52228" name="Rectangle 2">
            <a:extLst>
              <a:ext uri="{FF2B5EF4-FFF2-40B4-BE49-F238E27FC236}">
                <a16:creationId xmlns:a16="http://schemas.microsoft.com/office/drawing/2014/main" id="{A2498F4B-4FC4-C36B-C338-93267752DB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>
            <a:extLst>
              <a:ext uri="{FF2B5EF4-FFF2-40B4-BE49-F238E27FC236}">
                <a16:creationId xmlns:a16="http://schemas.microsoft.com/office/drawing/2014/main" id="{29D0A094-EE04-B4E1-60BF-60F97A2BD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D8587208-60F9-F6C3-027D-3114CD9B87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4F821818-79E1-4B1E-BCA4-3495ED2270C3}" type="slidenum">
              <a:rPr lang="en-US" altLang="it-IT" sz="1200" smtClean="0"/>
              <a:pPr/>
              <a:t>25</a:t>
            </a:fld>
            <a:endParaRPr lang="en-US" altLang="it-IT" sz="1200"/>
          </a:p>
        </p:txBody>
      </p:sp>
      <p:sp>
        <p:nvSpPr>
          <p:cNvPr id="54275" name="Rectangle 7">
            <a:extLst>
              <a:ext uri="{FF2B5EF4-FFF2-40B4-BE49-F238E27FC236}">
                <a16:creationId xmlns:a16="http://schemas.microsoft.com/office/drawing/2014/main" id="{E9AEF87B-5712-E718-A121-23CE9258B0B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A5526D2F-6112-4DEB-AD49-E76CF1C4556A}" type="slidenum">
              <a:rPr lang="en-US" altLang="it-IT" sz="1200">
                <a:latin typeface="Times" panose="02020603050405020304" pitchFamily="18" charset="0"/>
              </a:rPr>
              <a:pPr algn="r"/>
              <a:t>25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54276" name="Rectangle 2">
            <a:extLst>
              <a:ext uri="{FF2B5EF4-FFF2-40B4-BE49-F238E27FC236}">
                <a16:creationId xmlns:a16="http://schemas.microsoft.com/office/drawing/2014/main" id="{1477E0D2-D781-C506-B3A7-F3A9882EAD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>
            <a:extLst>
              <a:ext uri="{FF2B5EF4-FFF2-40B4-BE49-F238E27FC236}">
                <a16:creationId xmlns:a16="http://schemas.microsoft.com/office/drawing/2014/main" id="{4FA71E57-9107-2564-9E9B-98FD58C27B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1A24BC28-C4D3-09B7-1DD4-9BC11A1B93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EF4E5010-EEB0-4D3B-80CB-7E5132EE563E}" type="slidenum">
              <a:rPr lang="en-US" altLang="it-IT" sz="1200" smtClean="0"/>
              <a:pPr/>
              <a:t>26</a:t>
            </a:fld>
            <a:endParaRPr lang="en-US" altLang="it-IT" sz="1200"/>
          </a:p>
        </p:txBody>
      </p:sp>
      <p:sp>
        <p:nvSpPr>
          <p:cNvPr id="56323" name="Rectangle 7">
            <a:extLst>
              <a:ext uri="{FF2B5EF4-FFF2-40B4-BE49-F238E27FC236}">
                <a16:creationId xmlns:a16="http://schemas.microsoft.com/office/drawing/2014/main" id="{825F660D-D176-AD0C-AE88-DF7360715BB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F1A175FE-E052-476B-8B06-64907D468DBD}" type="slidenum">
              <a:rPr lang="en-US" altLang="it-IT" sz="1200">
                <a:latin typeface="Times" panose="02020603050405020304" pitchFamily="18" charset="0"/>
              </a:rPr>
              <a:pPr algn="r"/>
              <a:t>26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56324" name="Rectangle 2">
            <a:extLst>
              <a:ext uri="{FF2B5EF4-FFF2-40B4-BE49-F238E27FC236}">
                <a16:creationId xmlns:a16="http://schemas.microsoft.com/office/drawing/2014/main" id="{4B84C702-5E8F-9F51-F057-EBCC1A459F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>
            <a:extLst>
              <a:ext uri="{FF2B5EF4-FFF2-40B4-BE49-F238E27FC236}">
                <a16:creationId xmlns:a16="http://schemas.microsoft.com/office/drawing/2014/main" id="{A2F4CBF4-1FD7-CF2E-01DA-2DA3EA11B2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EB5855FA-9848-0BF5-7CA1-BC7406FAFE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09553C51-7F0D-4317-A5EB-3DC0F10BCBAD}" type="slidenum">
              <a:rPr lang="en-US" altLang="it-IT" sz="1200" smtClean="0"/>
              <a:pPr/>
              <a:t>27</a:t>
            </a:fld>
            <a:endParaRPr lang="en-US" altLang="it-IT" sz="1200"/>
          </a:p>
        </p:txBody>
      </p:sp>
      <p:sp>
        <p:nvSpPr>
          <p:cNvPr id="58371" name="Rectangle 7">
            <a:extLst>
              <a:ext uri="{FF2B5EF4-FFF2-40B4-BE49-F238E27FC236}">
                <a16:creationId xmlns:a16="http://schemas.microsoft.com/office/drawing/2014/main" id="{07F4B967-6149-9FA9-D2E3-5CFB9351F11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8C7726F2-2A00-49D6-A163-CE6311DC5619}" type="slidenum">
              <a:rPr lang="en-US" altLang="it-IT" sz="1200">
                <a:latin typeface="Times" panose="02020603050405020304" pitchFamily="18" charset="0"/>
              </a:rPr>
              <a:pPr algn="r"/>
              <a:t>27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58372" name="Rectangle 2">
            <a:extLst>
              <a:ext uri="{FF2B5EF4-FFF2-40B4-BE49-F238E27FC236}">
                <a16:creationId xmlns:a16="http://schemas.microsoft.com/office/drawing/2014/main" id="{7B4B8DAE-E165-3FAC-F855-212F919C17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>
            <a:extLst>
              <a:ext uri="{FF2B5EF4-FFF2-40B4-BE49-F238E27FC236}">
                <a16:creationId xmlns:a16="http://schemas.microsoft.com/office/drawing/2014/main" id="{4D2109C3-77C9-6899-21B9-93A6C878FB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A29BAD6E-E1B2-5E6B-B027-123744B70D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F3B517A9-3A77-4FA2-B18E-CBA315397C66}" type="slidenum">
              <a:rPr lang="en-US" altLang="it-IT" sz="1200" smtClean="0"/>
              <a:pPr/>
              <a:t>28</a:t>
            </a:fld>
            <a:endParaRPr lang="en-US" altLang="it-IT" sz="1200"/>
          </a:p>
        </p:txBody>
      </p:sp>
      <p:sp>
        <p:nvSpPr>
          <p:cNvPr id="60419" name="Rectangle 7">
            <a:extLst>
              <a:ext uri="{FF2B5EF4-FFF2-40B4-BE49-F238E27FC236}">
                <a16:creationId xmlns:a16="http://schemas.microsoft.com/office/drawing/2014/main" id="{470A687B-B959-7169-2DB4-CF30C25EDB3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64D96CDB-6544-4536-A374-7CAE073F0990}" type="slidenum">
              <a:rPr lang="en-US" altLang="it-IT" sz="1200">
                <a:latin typeface="Times" panose="02020603050405020304" pitchFamily="18" charset="0"/>
              </a:rPr>
              <a:pPr algn="r"/>
              <a:t>28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60420" name="Rectangle 2">
            <a:extLst>
              <a:ext uri="{FF2B5EF4-FFF2-40B4-BE49-F238E27FC236}">
                <a16:creationId xmlns:a16="http://schemas.microsoft.com/office/drawing/2014/main" id="{4790A015-5F27-6B3A-4135-C795CEB254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>
            <a:extLst>
              <a:ext uri="{FF2B5EF4-FFF2-40B4-BE49-F238E27FC236}">
                <a16:creationId xmlns:a16="http://schemas.microsoft.com/office/drawing/2014/main" id="{18902745-7A4E-A064-3B2B-B1D2C853B4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58D68426-316C-EA12-D088-B012D3315C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FAD01ADA-B52B-467D-A952-9719B2010BA5}" type="slidenum">
              <a:rPr lang="en-US" altLang="it-IT" sz="1200" smtClean="0"/>
              <a:pPr/>
              <a:t>29</a:t>
            </a:fld>
            <a:endParaRPr lang="en-US" altLang="it-IT" sz="1200"/>
          </a:p>
        </p:txBody>
      </p:sp>
      <p:sp>
        <p:nvSpPr>
          <p:cNvPr id="62467" name="Rectangle 7">
            <a:extLst>
              <a:ext uri="{FF2B5EF4-FFF2-40B4-BE49-F238E27FC236}">
                <a16:creationId xmlns:a16="http://schemas.microsoft.com/office/drawing/2014/main" id="{54345F26-2E0B-61E7-293C-EF85A8D64CE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668ECE32-C403-4F3D-A7F4-A2B7EB18973B}" type="slidenum">
              <a:rPr lang="en-US" altLang="it-IT" sz="1200">
                <a:latin typeface="Times" panose="02020603050405020304" pitchFamily="18" charset="0"/>
              </a:rPr>
              <a:pPr algn="r"/>
              <a:t>29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62468" name="Rectangle 2">
            <a:extLst>
              <a:ext uri="{FF2B5EF4-FFF2-40B4-BE49-F238E27FC236}">
                <a16:creationId xmlns:a16="http://schemas.microsoft.com/office/drawing/2014/main" id="{B409761E-CC29-8720-017C-BFC34BD6B7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>
            <a:extLst>
              <a:ext uri="{FF2B5EF4-FFF2-40B4-BE49-F238E27FC236}">
                <a16:creationId xmlns:a16="http://schemas.microsoft.com/office/drawing/2014/main" id="{71455547-9BE4-08C4-CE97-B14665D94E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E6694A00-8ED9-ED37-BB9B-971BA95D01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39B8A60F-9533-4C4A-ABFE-CF572EDFD085}" type="slidenum">
              <a:rPr lang="en-US" altLang="it-IT" sz="1200" smtClean="0"/>
              <a:pPr/>
              <a:t>30</a:t>
            </a:fld>
            <a:endParaRPr lang="en-US" altLang="it-IT" sz="1200"/>
          </a:p>
        </p:txBody>
      </p:sp>
      <p:sp>
        <p:nvSpPr>
          <p:cNvPr id="64515" name="Rectangle 7">
            <a:extLst>
              <a:ext uri="{FF2B5EF4-FFF2-40B4-BE49-F238E27FC236}">
                <a16:creationId xmlns:a16="http://schemas.microsoft.com/office/drawing/2014/main" id="{48D115AF-4879-BB98-7732-B00DECED1C8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391C2BDB-8B7A-4DDA-A8D0-7EEFF1E511A2}" type="slidenum">
              <a:rPr lang="en-US" altLang="it-IT" sz="1200">
                <a:latin typeface="Times" panose="02020603050405020304" pitchFamily="18" charset="0"/>
              </a:rPr>
              <a:pPr algn="r"/>
              <a:t>30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64516" name="Rectangle 2">
            <a:extLst>
              <a:ext uri="{FF2B5EF4-FFF2-40B4-BE49-F238E27FC236}">
                <a16:creationId xmlns:a16="http://schemas.microsoft.com/office/drawing/2014/main" id="{6DDC9C26-44B5-B673-CDB0-F512363EBD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>
            <a:extLst>
              <a:ext uri="{FF2B5EF4-FFF2-40B4-BE49-F238E27FC236}">
                <a16:creationId xmlns:a16="http://schemas.microsoft.com/office/drawing/2014/main" id="{75F57A7D-216F-B687-9E5A-9983504D71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C10E5851-A026-5A9E-3165-C3624946DB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C50860A1-0CCF-4396-8EC5-BAB0C3ED78D0}" type="slidenum">
              <a:rPr lang="en-US" altLang="it-IT" sz="1200" smtClean="0"/>
              <a:pPr/>
              <a:t>31</a:t>
            </a:fld>
            <a:endParaRPr lang="en-US" altLang="it-IT" sz="1200"/>
          </a:p>
        </p:txBody>
      </p:sp>
      <p:sp>
        <p:nvSpPr>
          <p:cNvPr id="66563" name="Rectangle 7">
            <a:extLst>
              <a:ext uri="{FF2B5EF4-FFF2-40B4-BE49-F238E27FC236}">
                <a16:creationId xmlns:a16="http://schemas.microsoft.com/office/drawing/2014/main" id="{B4019A9B-CDBB-FF12-F4A3-71B4CF430F9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D89A3568-6BFB-4433-A20F-1B8B00FD86FF}" type="slidenum">
              <a:rPr lang="en-US" altLang="it-IT" sz="1200">
                <a:latin typeface="Times" panose="02020603050405020304" pitchFamily="18" charset="0"/>
              </a:rPr>
              <a:pPr algn="r"/>
              <a:t>31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66564" name="Rectangle 2">
            <a:extLst>
              <a:ext uri="{FF2B5EF4-FFF2-40B4-BE49-F238E27FC236}">
                <a16:creationId xmlns:a16="http://schemas.microsoft.com/office/drawing/2014/main" id="{0883E299-746F-D40A-83B1-AB905088C7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>
            <a:extLst>
              <a:ext uri="{FF2B5EF4-FFF2-40B4-BE49-F238E27FC236}">
                <a16:creationId xmlns:a16="http://schemas.microsoft.com/office/drawing/2014/main" id="{68D03D19-660B-0171-3AF7-EEE2786134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C47E0D48-4207-65F3-3CC6-E1CD648418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78180F3C-1B25-45E6-BBA0-8B4C28613F4A}" type="slidenum">
              <a:rPr lang="en-US" altLang="it-IT" sz="1200" smtClean="0"/>
              <a:pPr/>
              <a:t>32</a:t>
            </a:fld>
            <a:endParaRPr lang="en-US" altLang="it-IT" sz="1200"/>
          </a:p>
        </p:txBody>
      </p:sp>
      <p:sp>
        <p:nvSpPr>
          <p:cNvPr id="68611" name="Rectangle 7">
            <a:extLst>
              <a:ext uri="{FF2B5EF4-FFF2-40B4-BE49-F238E27FC236}">
                <a16:creationId xmlns:a16="http://schemas.microsoft.com/office/drawing/2014/main" id="{CB356877-A28E-A28E-D897-36EBAA979F6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EB7C69A9-D5AA-4059-9480-6B9D2A687439}" type="slidenum">
              <a:rPr lang="en-US" altLang="it-IT" sz="1200">
                <a:latin typeface="Times" panose="02020603050405020304" pitchFamily="18" charset="0"/>
              </a:rPr>
              <a:pPr algn="r"/>
              <a:t>32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68612" name="Rectangle 2">
            <a:extLst>
              <a:ext uri="{FF2B5EF4-FFF2-40B4-BE49-F238E27FC236}">
                <a16:creationId xmlns:a16="http://schemas.microsoft.com/office/drawing/2014/main" id="{F746B58B-1452-A7EE-B76E-5FD9A24393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>
            <a:extLst>
              <a:ext uri="{FF2B5EF4-FFF2-40B4-BE49-F238E27FC236}">
                <a16:creationId xmlns:a16="http://schemas.microsoft.com/office/drawing/2014/main" id="{56C617D7-273F-DF2D-108A-802E1F2056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32446227-A74B-934B-59AC-1258E8C079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9E5C40A8-096A-42D0-A0D8-A8B4C3642E72}" type="slidenum">
              <a:rPr lang="en-US" altLang="it-IT" sz="1200" smtClean="0"/>
              <a:pPr/>
              <a:t>33</a:t>
            </a:fld>
            <a:endParaRPr lang="en-US" altLang="it-IT" sz="1200"/>
          </a:p>
        </p:txBody>
      </p:sp>
      <p:sp>
        <p:nvSpPr>
          <p:cNvPr id="70659" name="Rectangle 7">
            <a:extLst>
              <a:ext uri="{FF2B5EF4-FFF2-40B4-BE49-F238E27FC236}">
                <a16:creationId xmlns:a16="http://schemas.microsoft.com/office/drawing/2014/main" id="{22909E66-67EE-074F-98D4-8CF32D66972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FCA3CD1E-7F1E-4EC5-A99D-57047CE87E66}" type="slidenum">
              <a:rPr lang="en-US" altLang="it-IT" sz="1200">
                <a:latin typeface="Times" panose="02020603050405020304" pitchFamily="18" charset="0"/>
              </a:rPr>
              <a:pPr algn="r"/>
              <a:t>33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70660" name="Rectangle 2">
            <a:extLst>
              <a:ext uri="{FF2B5EF4-FFF2-40B4-BE49-F238E27FC236}">
                <a16:creationId xmlns:a16="http://schemas.microsoft.com/office/drawing/2014/main" id="{4459B884-36EF-4663-9AD6-DB6B481AAE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>
            <a:extLst>
              <a:ext uri="{FF2B5EF4-FFF2-40B4-BE49-F238E27FC236}">
                <a16:creationId xmlns:a16="http://schemas.microsoft.com/office/drawing/2014/main" id="{D2EBA580-40B0-16AF-E6BE-6B9711AC8C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B48681C2-F1EF-13C9-4B49-701F702EF8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4FF6EB39-01DA-4DBD-98DE-B006D04E78C4}" type="slidenum">
              <a:rPr lang="en-US" altLang="it-IT" sz="1200" smtClean="0"/>
              <a:pPr/>
              <a:t>34</a:t>
            </a:fld>
            <a:endParaRPr lang="en-US" altLang="it-IT" sz="1200"/>
          </a:p>
        </p:txBody>
      </p:sp>
      <p:sp>
        <p:nvSpPr>
          <p:cNvPr id="72707" name="Rectangle 7">
            <a:extLst>
              <a:ext uri="{FF2B5EF4-FFF2-40B4-BE49-F238E27FC236}">
                <a16:creationId xmlns:a16="http://schemas.microsoft.com/office/drawing/2014/main" id="{C4BB4491-551D-450A-C30D-34F27698E88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E5318497-5607-4AF3-85CC-8C28FA4E60F3}" type="slidenum">
              <a:rPr lang="en-US" altLang="it-IT" sz="1200">
                <a:latin typeface="Times" panose="02020603050405020304" pitchFamily="18" charset="0"/>
              </a:rPr>
              <a:pPr algn="r"/>
              <a:t>34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72708" name="Rectangle 2">
            <a:extLst>
              <a:ext uri="{FF2B5EF4-FFF2-40B4-BE49-F238E27FC236}">
                <a16:creationId xmlns:a16="http://schemas.microsoft.com/office/drawing/2014/main" id="{BC393C36-566C-E747-C300-2573EDE770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>
            <a:extLst>
              <a:ext uri="{FF2B5EF4-FFF2-40B4-BE49-F238E27FC236}">
                <a16:creationId xmlns:a16="http://schemas.microsoft.com/office/drawing/2014/main" id="{84EB4A14-D27A-0B58-68FA-52007E6FCB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BAA9691A-48BA-6ED8-2453-1E47D1ECC6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B1B3E272-2CDE-4A9E-8F34-79D3E48172AA}" type="slidenum">
              <a:rPr lang="en-US" altLang="it-IT" sz="1200" smtClean="0"/>
              <a:pPr/>
              <a:t>35</a:t>
            </a:fld>
            <a:endParaRPr lang="en-US" altLang="it-IT" sz="1200"/>
          </a:p>
        </p:txBody>
      </p:sp>
      <p:sp>
        <p:nvSpPr>
          <p:cNvPr id="74755" name="Rectangle 7">
            <a:extLst>
              <a:ext uri="{FF2B5EF4-FFF2-40B4-BE49-F238E27FC236}">
                <a16:creationId xmlns:a16="http://schemas.microsoft.com/office/drawing/2014/main" id="{C6BBECAB-67F2-633F-3085-10170B754BA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BA933FDE-2D9C-4322-B86E-0C71E23B9B7D}" type="slidenum">
              <a:rPr lang="en-US" altLang="it-IT" sz="1200">
                <a:latin typeface="Times" panose="02020603050405020304" pitchFamily="18" charset="0"/>
              </a:rPr>
              <a:pPr algn="r"/>
              <a:t>35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74756" name="Rectangle 2">
            <a:extLst>
              <a:ext uri="{FF2B5EF4-FFF2-40B4-BE49-F238E27FC236}">
                <a16:creationId xmlns:a16="http://schemas.microsoft.com/office/drawing/2014/main" id="{B1903F9D-E892-D9EC-61E8-3C21AA53AA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>
            <a:extLst>
              <a:ext uri="{FF2B5EF4-FFF2-40B4-BE49-F238E27FC236}">
                <a16:creationId xmlns:a16="http://schemas.microsoft.com/office/drawing/2014/main" id="{61D77C24-2246-043E-DC5C-EC687F7F9D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DCABC67-0D40-34B5-8A8B-C72231775E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FA8BF244-32C2-4CD0-AA57-07139F01ED21}" type="slidenum">
              <a:rPr lang="en-US" altLang="it-IT" sz="1200" smtClean="0"/>
              <a:pPr/>
              <a:t>36</a:t>
            </a:fld>
            <a:endParaRPr lang="en-US" altLang="it-IT" sz="1200"/>
          </a:p>
        </p:txBody>
      </p:sp>
      <p:sp>
        <p:nvSpPr>
          <p:cNvPr id="76803" name="Rectangle 7">
            <a:extLst>
              <a:ext uri="{FF2B5EF4-FFF2-40B4-BE49-F238E27FC236}">
                <a16:creationId xmlns:a16="http://schemas.microsoft.com/office/drawing/2014/main" id="{41E08F75-60C3-8FF0-385A-FE8BF50FCD6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6C1CBF18-106C-4B56-8A9A-38A38C9621E4}" type="slidenum">
              <a:rPr lang="en-US" altLang="it-IT" sz="1200">
                <a:latin typeface="Times" panose="02020603050405020304" pitchFamily="18" charset="0"/>
              </a:rPr>
              <a:pPr algn="r"/>
              <a:t>36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76804" name="Rectangle 2">
            <a:extLst>
              <a:ext uri="{FF2B5EF4-FFF2-40B4-BE49-F238E27FC236}">
                <a16:creationId xmlns:a16="http://schemas.microsoft.com/office/drawing/2014/main" id="{051F2F66-D050-E093-C30A-5562570AD6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>
            <a:extLst>
              <a:ext uri="{FF2B5EF4-FFF2-40B4-BE49-F238E27FC236}">
                <a16:creationId xmlns:a16="http://schemas.microsoft.com/office/drawing/2014/main" id="{C7F94171-EEB4-78E8-32C1-20E8D9964D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639AC7E0-EC01-ECD6-E928-FDCBA565DD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8EC3A037-58E7-4273-B564-C799A6CDCA4F}" type="slidenum">
              <a:rPr lang="en-US" altLang="it-IT" sz="1200" smtClean="0"/>
              <a:pPr/>
              <a:t>37</a:t>
            </a:fld>
            <a:endParaRPr lang="en-US" altLang="it-IT" sz="1200"/>
          </a:p>
        </p:txBody>
      </p:sp>
      <p:sp>
        <p:nvSpPr>
          <p:cNvPr id="78851" name="Rectangle 7">
            <a:extLst>
              <a:ext uri="{FF2B5EF4-FFF2-40B4-BE49-F238E27FC236}">
                <a16:creationId xmlns:a16="http://schemas.microsoft.com/office/drawing/2014/main" id="{E5503730-C03D-45F0-5F26-8464DE52D26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2F49289A-6E3C-4BED-AA1E-BD34940ACC9E}" type="slidenum">
              <a:rPr lang="en-US" altLang="it-IT" sz="1200">
                <a:latin typeface="Times" panose="02020603050405020304" pitchFamily="18" charset="0"/>
              </a:rPr>
              <a:pPr algn="r"/>
              <a:t>37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78852" name="Rectangle 2">
            <a:extLst>
              <a:ext uri="{FF2B5EF4-FFF2-40B4-BE49-F238E27FC236}">
                <a16:creationId xmlns:a16="http://schemas.microsoft.com/office/drawing/2014/main" id="{93AC2EF3-5AB8-26E8-DA84-FB9B7A4F89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>
            <a:extLst>
              <a:ext uri="{FF2B5EF4-FFF2-40B4-BE49-F238E27FC236}">
                <a16:creationId xmlns:a16="http://schemas.microsoft.com/office/drawing/2014/main" id="{1DE3D01B-D9F6-EBFB-72B0-7CCE5EFBB4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CE307763-C71F-F530-343D-BD7200EB0F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91110ECA-2681-415E-8596-C21BF1B0EE37}" type="slidenum">
              <a:rPr lang="en-US" altLang="it-IT" sz="1200" smtClean="0"/>
              <a:pPr/>
              <a:t>38</a:t>
            </a:fld>
            <a:endParaRPr lang="en-US" altLang="it-IT" sz="1200"/>
          </a:p>
        </p:txBody>
      </p:sp>
      <p:sp>
        <p:nvSpPr>
          <p:cNvPr id="80899" name="Rectangle 7">
            <a:extLst>
              <a:ext uri="{FF2B5EF4-FFF2-40B4-BE49-F238E27FC236}">
                <a16:creationId xmlns:a16="http://schemas.microsoft.com/office/drawing/2014/main" id="{0051921D-C1D9-5660-B552-73CF5E7129C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3F589AC5-92C7-4B2C-B00D-55454EA91625}" type="slidenum">
              <a:rPr lang="en-US" altLang="it-IT" sz="1200">
                <a:latin typeface="Times" panose="02020603050405020304" pitchFamily="18" charset="0"/>
              </a:rPr>
              <a:pPr algn="r"/>
              <a:t>38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80900" name="Rectangle 2">
            <a:extLst>
              <a:ext uri="{FF2B5EF4-FFF2-40B4-BE49-F238E27FC236}">
                <a16:creationId xmlns:a16="http://schemas.microsoft.com/office/drawing/2014/main" id="{F3260F42-61FC-1149-3247-6B6D5D2D0D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>
            <a:extLst>
              <a:ext uri="{FF2B5EF4-FFF2-40B4-BE49-F238E27FC236}">
                <a16:creationId xmlns:a16="http://schemas.microsoft.com/office/drawing/2014/main" id="{000E1E33-FA28-06E6-3404-61B139D179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981002B6-112A-11A8-9B94-82A2DFE599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5383F8B5-66F1-4880-9C77-1F81C28EA7EB}" type="slidenum">
              <a:rPr lang="en-US" altLang="it-IT" sz="1200" smtClean="0"/>
              <a:pPr/>
              <a:t>39</a:t>
            </a:fld>
            <a:endParaRPr lang="en-US" altLang="it-IT" sz="1200"/>
          </a:p>
        </p:txBody>
      </p:sp>
      <p:sp>
        <p:nvSpPr>
          <p:cNvPr id="82947" name="Rectangle 7">
            <a:extLst>
              <a:ext uri="{FF2B5EF4-FFF2-40B4-BE49-F238E27FC236}">
                <a16:creationId xmlns:a16="http://schemas.microsoft.com/office/drawing/2014/main" id="{844D5082-0327-3356-3C94-156659578A8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48D22DDE-8B6B-4347-AF03-BFA75721C2DC}" type="slidenum">
              <a:rPr lang="en-US" altLang="it-IT" sz="1200">
                <a:latin typeface="Times" panose="02020603050405020304" pitchFamily="18" charset="0"/>
              </a:rPr>
              <a:pPr algn="r"/>
              <a:t>39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82948" name="Rectangle 2">
            <a:extLst>
              <a:ext uri="{FF2B5EF4-FFF2-40B4-BE49-F238E27FC236}">
                <a16:creationId xmlns:a16="http://schemas.microsoft.com/office/drawing/2014/main" id="{1AA97E71-7E2C-1362-A667-D542D3EC0D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>
            <a:extLst>
              <a:ext uri="{FF2B5EF4-FFF2-40B4-BE49-F238E27FC236}">
                <a16:creationId xmlns:a16="http://schemas.microsoft.com/office/drawing/2014/main" id="{5C9B7F93-B7E6-0058-8851-AF2CBF916B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B07B3F59-9708-F194-951B-832308092C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9BAE1110-E7F8-4C5A-A054-EF16CA0E0627}" type="slidenum">
              <a:rPr lang="en-US" altLang="it-IT" sz="1200" smtClean="0"/>
              <a:pPr/>
              <a:t>40</a:t>
            </a:fld>
            <a:endParaRPr lang="en-US" altLang="it-IT" sz="1200"/>
          </a:p>
        </p:txBody>
      </p:sp>
      <p:sp>
        <p:nvSpPr>
          <p:cNvPr id="84995" name="Rectangle 7">
            <a:extLst>
              <a:ext uri="{FF2B5EF4-FFF2-40B4-BE49-F238E27FC236}">
                <a16:creationId xmlns:a16="http://schemas.microsoft.com/office/drawing/2014/main" id="{4818A5F2-75E9-54E2-688C-494B8D0041D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9FBAC2E5-94DE-4A96-88A4-FEAFAF662A0F}" type="slidenum">
              <a:rPr lang="en-US" altLang="it-IT" sz="1200">
                <a:latin typeface="Times" panose="02020603050405020304" pitchFamily="18" charset="0"/>
              </a:rPr>
              <a:pPr algn="r"/>
              <a:t>40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84996" name="Rectangle 2">
            <a:extLst>
              <a:ext uri="{FF2B5EF4-FFF2-40B4-BE49-F238E27FC236}">
                <a16:creationId xmlns:a16="http://schemas.microsoft.com/office/drawing/2014/main" id="{A3EDBA80-6A02-05B5-647D-4DED49D56A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>
            <a:extLst>
              <a:ext uri="{FF2B5EF4-FFF2-40B4-BE49-F238E27FC236}">
                <a16:creationId xmlns:a16="http://schemas.microsoft.com/office/drawing/2014/main" id="{410E269A-4861-F963-D9E5-B77FEC5623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4C01EFAF-AFB8-8F26-4311-A56C520ABB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827C3BA3-5DA2-4196-B358-13EDF1F037B6}" type="slidenum">
              <a:rPr lang="en-US" altLang="it-IT" sz="1200" smtClean="0"/>
              <a:pPr/>
              <a:t>41</a:t>
            </a:fld>
            <a:endParaRPr lang="en-US" altLang="it-IT" sz="1200"/>
          </a:p>
        </p:txBody>
      </p:sp>
      <p:sp>
        <p:nvSpPr>
          <p:cNvPr id="87043" name="Rectangle 7">
            <a:extLst>
              <a:ext uri="{FF2B5EF4-FFF2-40B4-BE49-F238E27FC236}">
                <a16:creationId xmlns:a16="http://schemas.microsoft.com/office/drawing/2014/main" id="{8E68C7C6-9347-8329-85B5-8A2AF374716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A8CD6A12-9FE9-4BBD-9216-05D1E65D7A9E}" type="slidenum">
              <a:rPr lang="en-US" altLang="it-IT" sz="1200">
                <a:latin typeface="Times" panose="02020603050405020304" pitchFamily="18" charset="0"/>
              </a:rPr>
              <a:pPr algn="r"/>
              <a:t>41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87044" name="Rectangle 2">
            <a:extLst>
              <a:ext uri="{FF2B5EF4-FFF2-40B4-BE49-F238E27FC236}">
                <a16:creationId xmlns:a16="http://schemas.microsoft.com/office/drawing/2014/main" id="{DE9ED7E0-E372-9E1D-F643-D9F7A2E23D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>
            <a:extLst>
              <a:ext uri="{FF2B5EF4-FFF2-40B4-BE49-F238E27FC236}">
                <a16:creationId xmlns:a16="http://schemas.microsoft.com/office/drawing/2014/main" id="{8164B04C-7B5D-F7C7-84AD-1BDBD32351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A3FE7E3C-8DE9-6924-FEE1-D5DCADD6DD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E3E36A9C-7B2E-4969-8A8D-66B17A98FA4B}" type="slidenum">
              <a:rPr lang="en-US" altLang="it-IT" sz="1200" smtClean="0"/>
              <a:pPr/>
              <a:t>42</a:t>
            </a:fld>
            <a:endParaRPr lang="en-US" altLang="it-IT" sz="1200"/>
          </a:p>
        </p:txBody>
      </p:sp>
      <p:sp>
        <p:nvSpPr>
          <p:cNvPr id="89091" name="Rectangle 7">
            <a:extLst>
              <a:ext uri="{FF2B5EF4-FFF2-40B4-BE49-F238E27FC236}">
                <a16:creationId xmlns:a16="http://schemas.microsoft.com/office/drawing/2014/main" id="{A5A07E0C-F6A9-CE20-8DED-B14A6170014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642D4B6F-DBC0-4D38-929A-FB3A65AACD97}" type="slidenum">
              <a:rPr lang="en-US" altLang="it-IT" sz="1200">
                <a:latin typeface="Times" panose="02020603050405020304" pitchFamily="18" charset="0"/>
              </a:rPr>
              <a:pPr algn="r"/>
              <a:t>42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89092" name="Rectangle 2">
            <a:extLst>
              <a:ext uri="{FF2B5EF4-FFF2-40B4-BE49-F238E27FC236}">
                <a16:creationId xmlns:a16="http://schemas.microsoft.com/office/drawing/2014/main" id="{F44554F6-BA4A-CA9C-3AEC-99FC2619AC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>
            <a:extLst>
              <a:ext uri="{FF2B5EF4-FFF2-40B4-BE49-F238E27FC236}">
                <a16:creationId xmlns:a16="http://schemas.microsoft.com/office/drawing/2014/main" id="{ABA83B05-1CC7-A790-BBB2-482A4CC1CA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A03FF3BB-5BAF-6590-ECB8-29CA0B3FC4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04F428FD-001F-48CB-99D5-476378CBCEA2}" type="slidenum">
              <a:rPr lang="en-US" altLang="it-IT" sz="1200" smtClean="0"/>
              <a:pPr/>
              <a:t>43</a:t>
            </a:fld>
            <a:endParaRPr lang="en-US" altLang="it-IT" sz="1200"/>
          </a:p>
        </p:txBody>
      </p:sp>
      <p:sp>
        <p:nvSpPr>
          <p:cNvPr id="91139" name="Rectangle 7">
            <a:extLst>
              <a:ext uri="{FF2B5EF4-FFF2-40B4-BE49-F238E27FC236}">
                <a16:creationId xmlns:a16="http://schemas.microsoft.com/office/drawing/2014/main" id="{BA844184-0740-EE85-BFAD-59B09F28EC6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2D25C7E4-B8D0-4095-BA98-9540D2C12671}" type="slidenum">
              <a:rPr lang="en-US" altLang="it-IT" sz="1200">
                <a:latin typeface="Times" panose="02020603050405020304" pitchFamily="18" charset="0"/>
              </a:rPr>
              <a:pPr algn="r"/>
              <a:t>43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91140" name="Rectangle 2">
            <a:extLst>
              <a:ext uri="{FF2B5EF4-FFF2-40B4-BE49-F238E27FC236}">
                <a16:creationId xmlns:a16="http://schemas.microsoft.com/office/drawing/2014/main" id="{051F36AD-AD65-F467-A524-ED87379A1D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>
            <a:extLst>
              <a:ext uri="{FF2B5EF4-FFF2-40B4-BE49-F238E27FC236}">
                <a16:creationId xmlns:a16="http://schemas.microsoft.com/office/drawing/2014/main" id="{036F3D45-BB8A-A468-1543-FD8DD47A6D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234FD859-7085-33AD-7921-75310A6A83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E834BA8E-15A1-4912-9128-ED1426CB54D6}" type="slidenum">
              <a:rPr lang="en-US" altLang="it-IT" sz="1200" smtClean="0"/>
              <a:pPr/>
              <a:t>44</a:t>
            </a:fld>
            <a:endParaRPr lang="en-US" altLang="it-IT" sz="1200"/>
          </a:p>
        </p:txBody>
      </p:sp>
      <p:sp>
        <p:nvSpPr>
          <p:cNvPr id="93187" name="Rectangle 7">
            <a:extLst>
              <a:ext uri="{FF2B5EF4-FFF2-40B4-BE49-F238E27FC236}">
                <a16:creationId xmlns:a16="http://schemas.microsoft.com/office/drawing/2014/main" id="{8F6E0DEA-5FC3-3322-BBB6-093640E3BA2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0EFCBC1C-580A-4D3F-8DC8-C8CAF7A57C21}" type="slidenum">
              <a:rPr lang="en-US" altLang="it-IT" sz="1200">
                <a:latin typeface="Times" panose="02020603050405020304" pitchFamily="18" charset="0"/>
              </a:rPr>
              <a:pPr algn="r"/>
              <a:t>44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93188" name="Rectangle 2">
            <a:extLst>
              <a:ext uri="{FF2B5EF4-FFF2-40B4-BE49-F238E27FC236}">
                <a16:creationId xmlns:a16="http://schemas.microsoft.com/office/drawing/2014/main" id="{35129499-5A0C-A0DF-B270-9609196327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>
            <a:extLst>
              <a:ext uri="{FF2B5EF4-FFF2-40B4-BE49-F238E27FC236}">
                <a16:creationId xmlns:a16="http://schemas.microsoft.com/office/drawing/2014/main" id="{EF7286D4-FEDD-01F8-F44D-C897DBF529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E54FBD76-7A19-9C02-DC09-7487BD6F52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009C5715-9539-47EA-A490-589FE8E9B933}" type="slidenum">
              <a:rPr lang="en-US" altLang="it-IT" sz="1200" smtClean="0"/>
              <a:pPr/>
              <a:t>45</a:t>
            </a:fld>
            <a:endParaRPr lang="en-US" altLang="it-IT" sz="1200"/>
          </a:p>
        </p:txBody>
      </p:sp>
      <p:sp>
        <p:nvSpPr>
          <p:cNvPr id="95235" name="Rectangle 7">
            <a:extLst>
              <a:ext uri="{FF2B5EF4-FFF2-40B4-BE49-F238E27FC236}">
                <a16:creationId xmlns:a16="http://schemas.microsoft.com/office/drawing/2014/main" id="{7C45C538-910B-D460-99DA-6F25F7A3885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BE3781FA-DFBF-4AE2-AE62-5071FD78C065}" type="slidenum">
              <a:rPr lang="en-US" altLang="it-IT" sz="1200">
                <a:latin typeface="Times" panose="02020603050405020304" pitchFamily="18" charset="0"/>
              </a:rPr>
              <a:pPr algn="r"/>
              <a:t>45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95236" name="Rectangle 2">
            <a:extLst>
              <a:ext uri="{FF2B5EF4-FFF2-40B4-BE49-F238E27FC236}">
                <a16:creationId xmlns:a16="http://schemas.microsoft.com/office/drawing/2014/main" id="{A587904D-A299-4CAE-A557-5128567558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>
            <a:extLst>
              <a:ext uri="{FF2B5EF4-FFF2-40B4-BE49-F238E27FC236}">
                <a16:creationId xmlns:a16="http://schemas.microsoft.com/office/drawing/2014/main" id="{98A092CF-E160-DE07-F430-B2FA5A73D9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7DF34228-AA9C-35BC-D162-FE840CA95E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CC371BC-7BDE-4081-B070-F74054D07115}" type="slidenum">
              <a:rPr lang="en-US" altLang="it-IT" sz="1200" smtClean="0"/>
              <a:pPr/>
              <a:t>46</a:t>
            </a:fld>
            <a:endParaRPr lang="en-US" altLang="it-IT" sz="1200"/>
          </a:p>
        </p:txBody>
      </p:sp>
      <p:sp>
        <p:nvSpPr>
          <p:cNvPr id="97283" name="Rectangle 7">
            <a:extLst>
              <a:ext uri="{FF2B5EF4-FFF2-40B4-BE49-F238E27FC236}">
                <a16:creationId xmlns:a16="http://schemas.microsoft.com/office/drawing/2014/main" id="{AC12DB42-6ACA-E14C-37D8-93BB040E054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A6680341-DF57-4410-849B-AA6F2B4205F8}" type="slidenum">
              <a:rPr lang="en-US" altLang="it-IT" sz="1200">
                <a:latin typeface="Times" panose="02020603050405020304" pitchFamily="18" charset="0"/>
              </a:rPr>
              <a:pPr algn="r"/>
              <a:t>46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97284" name="Rectangle 2">
            <a:extLst>
              <a:ext uri="{FF2B5EF4-FFF2-40B4-BE49-F238E27FC236}">
                <a16:creationId xmlns:a16="http://schemas.microsoft.com/office/drawing/2014/main" id="{3851527C-27B4-3496-21E2-3C0A2F97E2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>
            <a:extLst>
              <a:ext uri="{FF2B5EF4-FFF2-40B4-BE49-F238E27FC236}">
                <a16:creationId xmlns:a16="http://schemas.microsoft.com/office/drawing/2014/main" id="{F87FB4FD-C6A0-2959-172B-6E2D5C1A26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565D4938-6A89-6874-44D4-786F3608E6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F5E4F920-2800-4330-8FA7-512468852FA2}" type="slidenum">
              <a:rPr lang="en-US" altLang="it-IT" sz="1200" smtClean="0"/>
              <a:pPr/>
              <a:t>47</a:t>
            </a:fld>
            <a:endParaRPr lang="en-US" altLang="it-IT" sz="1200"/>
          </a:p>
        </p:txBody>
      </p:sp>
      <p:sp>
        <p:nvSpPr>
          <p:cNvPr id="99331" name="Rectangle 7">
            <a:extLst>
              <a:ext uri="{FF2B5EF4-FFF2-40B4-BE49-F238E27FC236}">
                <a16:creationId xmlns:a16="http://schemas.microsoft.com/office/drawing/2014/main" id="{6974CA37-5146-4E17-A170-770CC010A4F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BC701669-A04D-42A9-9609-482D3C9E7FE6}" type="slidenum">
              <a:rPr lang="en-US" altLang="it-IT" sz="1200">
                <a:latin typeface="Times" panose="02020603050405020304" pitchFamily="18" charset="0"/>
              </a:rPr>
              <a:pPr algn="r"/>
              <a:t>47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99332" name="Rectangle 2">
            <a:extLst>
              <a:ext uri="{FF2B5EF4-FFF2-40B4-BE49-F238E27FC236}">
                <a16:creationId xmlns:a16="http://schemas.microsoft.com/office/drawing/2014/main" id="{DB95E616-143D-AD8A-8F58-168365DAC4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>
            <a:extLst>
              <a:ext uri="{FF2B5EF4-FFF2-40B4-BE49-F238E27FC236}">
                <a16:creationId xmlns:a16="http://schemas.microsoft.com/office/drawing/2014/main" id="{1F8D0E2E-67CC-7E14-3A1E-4FC9CFFCD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22ACB6CD-BBAC-708B-8359-271B0981D1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66676FF1-5F8D-4480-9A2A-8A790FF0B026}" type="slidenum">
              <a:rPr lang="en-US" altLang="it-IT" sz="1200" smtClean="0"/>
              <a:pPr/>
              <a:t>48</a:t>
            </a:fld>
            <a:endParaRPr lang="en-US" altLang="it-IT" sz="1200"/>
          </a:p>
        </p:txBody>
      </p:sp>
      <p:sp>
        <p:nvSpPr>
          <p:cNvPr id="101379" name="Rectangle 7">
            <a:extLst>
              <a:ext uri="{FF2B5EF4-FFF2-40B4-BE49-F238E27FC236}">
                <a16:creationId xmlns:a16="http://schemas.microsoft.com/office/drawing/2014/main" id="{EB5EFCA5-20B7-775C-2A08-9BC12A820DE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7820D558-0C99-43C9-90B8-AA71F8DABC53}" type="slidenum">
              <a:rPr lang="en-US" altLang="it-IT" sz="1200">
                <a:latin typeface="Times" panose="02020603050405020304" pitchFamily="18" charset="0"/>
              </a:rPr>
              <a:pPr algn="r"/>
              <a:t>48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101380" name="Rectangle 2">
            <a:extLst>
              <a:ext uri="{FF2B5EF4-FFF2-40B4-BE49-F238E27FC236}">
                <a16:creationId xmlns:a16="http://schemas.microsoft.com/office/drawing/2014/main" id="{83EC83C1-05C6-E9D1-BC4C-2B05F0DB84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>
            <a:extLst>
              <a:ext uri="{FF2B5EF4-FFF2-40B4-BE49-F238E27FC236}">
                <a16:creationId xmlns:a16="http://schemas.microsoft.com/office/drawing/2014/main" id="{30A09BED-32FD-C92A-DBB1-AD107E97A8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636D01DD-0AF4-8D1D-287A-CFA53F2CCF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B01CE333-46B3-42B4-AB2C-237B1842C8F2}" type="slidenum">
              <a:rPr lang="en-US" altLang="it-IT" sz="1200" smtClean="0"/>
              <a:pPr/>
              <a:t>49</a:t>
            </a:fld>
            <a:endParaRPr lang="en-US" altLang="it-IT" sz="1200"/>
          </a:p>
        </p:txBody>
      </p:sp>
      <p:sp>
        <p:nvSpPr>
          <p:cNvPr id="103427" name="Rectangle 7">
            <a:extLst>
              <a:ext uri="{FF2B5EF4-FFF2-40B4-BE49-F238E27FC236}">
                <a16:creationId xmlns:a16="http://schemas.microsoft.com/office/drawing/2014/main" id="{4FCF85BD-EE52-1439-FF8D-3B466AF0458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D27718EF-FB24-4F9C-A589-B50DE8F9AD96}" type="slidenum">
              <a:rPr lang="en-US" altLang="it-IT" sz="1200">
                <a:latin typeface="Times" panose="02020603050405020304" pitchFamily="18" charset="0"/>
              </a:rPr>
              <a:pPr algn="r"/>
              <a:t>49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103428" name="Rectangle 2">
            <a:extLst>
              <a:ext uri="{FF2B5EF4-FFF2-40B4-BE49-F238E27FC236}">
                <a16:creationId xmlns:a16="http://schemas.microsoft.com/office/drawing/2014/main" id="{D0F831D3-7813-D978-17ED-44E74DFBB9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>
            <a:extLst>
              <a:ext uri="{FF2B5EF4-FFF2-40B4-BE49-F238E27FC236}">
                <a16:creationId xmlns:a16="http://schemas.microsoft.com/office/drawing/2014/main" id="{415AD50A-0634-8AF8-30C9-4C6F0CC1B5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66551949-F773-9FD4-61F5-61FC3322DB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EC0A5636-695C-4389-9B9B-B40C78BF2BEA}" type="slidenum">
              <a:rPr lang="en-US" altLang="it-IT" sz="1200" smtClean="0"/>
              <a:pPr/>
              <a:t>50</a:t>
            </a:fld>
            <a:endParaRPr lang="en-US" altLang="it-IT" sz="1200"/>
          </a:p>
        </p:txBody>
      </p:sp>
      <p:sp>
        <p:nvSpPr>
          <p:cNvPr id="105475" name="Rectangle 7">
            <a:extLst>
              <a:ext uri="{FF2B5EF4-FFF2-40B4-BE49-F238E27FC236}">
                <a16:creationId xmlns:a16="http://schemas.microsoft.com/office/drawing/2014/main" id="{7CC8E9FC-EDAC-7E04-7C29-4FB3716FC88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/>
            <a:fld id="{9E414ABA-17DB-4E1E-B80D-043E7F943AD2}" type="slidenum">
              <a:rPr lang="en-US" altLang="it-IT" sz="1200">
                <a:latin typeface="Times" panose="02020603050405020304" pitchFamily="18" charset="0"/>
              </a:rPr>
              <a:pPr algn="r"/>
              <a:t>50</a:t>
            </a:fld>
            <a:endParaRPr lang="en-US" altLang="it-IT" sz="1200">
              <a:latin typeface="Times" panose="02020603050405020304" pitchFamily="18" charset="0"/>
            </a:endParaRPr>
          </a:p>
        </p:txBody>
      </p:sp>
      <p:sp>
        <p:nvSpPr>
          <p:cNvPr id="105476" name="Rectangle 2">
            <a:extLst>
              <a:ext uri="{FF2B5EF4-FFF2-40B4-BE49-F238E27FC236}">
                <a16:creationId xmlns:a16="http://schemas.microsoft.com/office/drawing/2014/main" id="{139D00A4-CB91-D339-6314-1E7520B720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>
            <a:extLst>
              <a:ext uri="{FF2B5EF4-FFF2-40B4-BE49-F238E27FC236}">
                <a16:creationId xmlns:a16="http://schemas.microsoft.com/office/drawing/2014/main" id="{0C8C9693-1A8E-8BA6-BE5E-2870AC1457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it-IT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640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5">
            <a:extLst>
              <a:ext uri="{FF2B5EF4-FFF2-40B4-BE49-F238E27FC236}">
                <a16:creationId xmlns:a16="http://schemas.microsoft.com/office/drawing/2014/main" id="{51146F3A-2A28-35B2-4CB9-F74C3E4F858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9144001" cy="400110"/>
          </a:xfrm>
          <a:prstGeom prst="rect">
            <a:avLst/>
          </a:prstGeom>
          <a:solidFill>
            <a:srgbClr val="E0872F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000" b="0" i="0" u="non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 all’elettronica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F90463F-4F55-1420-41D0-F056A80D9E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11886" y="0"/>
            <a:ext cx="1332113" cy="1844675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164072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45D2493-BE62-20B6-1B29-F5C9926BAA2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9144001" cy="400110"/>
          </a:xfrm>
          <a:prstGeom prst="rect">
            <a:avLst/>
          </a:prstGeom>
          <a:solidFill>
            <a:srgbClr val="E0872F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000" b="0" i="0" u="non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 all’elettronica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D0DC1DA-EB08-D30C-7AC6-29A0E7E13E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11886" y="0"/>
            <a:ext cx="1332113" cy="1844675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995160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198438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535185"/>
            <a:ext cx="7772400" cy="499015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CasellaDiTesto 5">
            <a:extLst>
              <a:ext uri="{FF2B5EF4-FFF2-40B4-BE49-F238E27FC236}">
                <a16:creationId xmlns:a16="http://schemas.microsoft.com/office/drawing/2014/main" id="{1960C99D-E951-FA9B-B098-7F6D567A831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9144001" cy="400110"/>
          </a:xfrm>
          <a:prstGeom prst="rect">
            <a:avLst/>
          </a:prstGeom>
          <a:solidFill>
            <a:srgbClr val="E0872F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000" b="0" i="0" u="non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 all’elettronica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2777B0A-D5AD-6A07-91C5-8DE75C0B20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11886" y="0"/>
            <a:ext cx="1332113" cy="1844675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838142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asellaDiTesto 5">
            <a:extLst>
              <a:ext uri="{FF2B5EF4-FFF2-40B4-BE49-F238E27FC236}">
                <a16:creationId xmlns:a16="http://schemas.microsoft.com/office/drawing/2014/main" id="{82F24E43-0824-03DC-E537-28C895B79CB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9144001" cy="400110"/>
          </a:xfrm>
          <a:prstGeom prst="rect">
            <a:avLst/>
          </a:prstGeom>
          <a:solidFill>
            <a:srgbClr val="E0872F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000" b="0" i="0" u="non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 all’elettronica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C29EBB7-2D2E-95E2-D7DE-869FC26A38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11886" y="0"/>
            <a:ext cx="1332113" cy="1844675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777116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198438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484784"/>
            <a:ext cx="3810000" cy="504056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484784"/>
            <a:ext cx="3810000" cy="504056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CasellaDiTesto 5">
            <a:extLst>
              <a:ext uri="{FF2B5EF4-FFF2-40B4-BE49-F238E27FC236}">
                <a16:creationId xmlns:a16="http://schemas.microsoft.com/office/drawing/2014/main" id="{9976CA4C-41B5-898B-7668-58A472B8AAE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9144001" cy="400110"/>
          </a:xfrm>
          <a:prstGeom prst="rect">
            <a:avLst/>
          </a:prstGeom>
          <a:solidFill>
            <a:srgbClr val="E0872F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000" b="0" i="0" u="non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 all’elettronica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7DC8C27-EEB9-4DA4-E317-67FE09B028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11886" y="0"/>
            <a:ext cx="1332113" cy="1844675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927278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CasellaDiTesto 5">
            <a:extLst>
              <a:ext uri="{FF2B5EF4-FFF2-40B4-BE49-F238E27FC236}">
                <a16:creationId xmlns:a16="http://schemas.microsoft.com/office/drawing/2014/main" id="{260DB454-54DD-850F-3471-7EA022ECBF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9144001" cy="400110"/>
          </a:xfrm>
          <a:prstGeom prst="rect">
            <a:avLst/>
          </a:prstGeom>
          <a:solidFill>
            <a:srgbClr val="E0872F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000" b="0" i="0" u="non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 all’elettronica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845A29D-F2B3-907E-234A-1C3CF39A2B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11886" y="0"/>
            <a:ext cx="1332113" cy="1844675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992162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198438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CasellaDiTesto 5">
            <a:extLst>
              <a:ext uri="{FF2B5EF4-FFF2-40B4-BE49-F238E27FC236}">
                <a16:creationId xmlns:a16="http://schemas.microsoft.com/office/drawing/2014/main" id="{3CDAD5BA-E8CE-225B-DE1E-F18BB1EB8C6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9144001" cy="400110"/>
          </a:xfrm>
          <a:prstGeom prst="rect">
            <a:avLst/>
          </a:prstGeom>
          <a:solidFill>
            <a:srgbClr val="E0872F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000" b="0" i="0" u="non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 all’elettronica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6B4073-21E5-A943-6F14-806A89CA65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11886" y="0"/>
            <a:ext cx="1332113" cy="1844675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776204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CasellaDiTesto 5">
            <a:extLst>
              <a:ext uri="{FF2B5EF4-FFF2-40B4-BE49-F238E27FC236}">
                <a16:creationId xmlns:a16="http://schemas.microsoft.com/office/drawing/2014/main" id="{F85E56B7-E2ED-BBEF-1F70-EF9D9B8B9CD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9144001" cy="400110"/>
          </a:xfrm>
          <a:prstGeom prst="rect">
            <a:avLst/>
          </a:prstGeom>
          <a:solidFill>
            <a:srgbClr val="E0872F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000" b="0" i="0" u="non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 all’elettronica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BD1DE75-74B9-F1AC-D558-43AF1D8264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11886" y="0"/>
            <a:ext cx="1332113" cy="1844675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220180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CasellaDiTesto 5">
            <a:extLst>
              <a:ext uri="{FF2B5EF4-FFF2-40B4-BE49-F238E27FC236}">
                <a16:creationId xmlns:a16="http://schemas.microsoft.com/office/drawing/2014/main" id="{AC4C378E-055A-108D-E153-F6FD7D23E0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9144001" cy="400110"/>
          </a:xfrm>
          <a:prstGeom prst="rect">
            <a:avLst/>
          </a:prstGeom>
          <a:solidFill>
            <a:srgbClr val="E0872F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000" b="0" i="0" u="non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 all’elettronica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EB963E9-EA6E-A674-3DB6-A45B4A13E3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11886" y="0"/>
            <a:ext cx="1332113" cy="1844675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965232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198438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1557338"/>
            <a:ext cx="7772400" cy="49672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CasellaDiTesto 5">
            <a:extLst>
              <a:ext uri="{FF2B5EF4-FFF2-40B4-BE49-F238E27FC236}">
                <a16:creationId xmlns:a16="http://schemas.microsoft.com/office/drawing/2014/main" id="{AADF2326-8D8C-3C7B-2754-E30A57E2644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9144001" cy="400110"/>
          </a:xfrm>
          <a:prstGeom prst="rect">
            <a:avLst/>
          </a:prstGeom>
          <a:solidFill>
            <a:srgbClr val="E0872F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000" b="0" i="0" u="non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 all’elettronica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660C9D6-AE92-6FC7-D188-7B158F7732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11886" y="0"/>
            <a:ext cx="1332113" cy="1844675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964743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CasellaDiTesto 5">
            <a:extLst>
              <a:ext uri="{FF2B5EF4-FFF2-40B4-BE49-F238E27FC236}">
                <a16:creationId xmlns:a16="http://schemas.microsoft.com/office/drawing/2014/main" id="{F83C85E8-CC1E-ABB7-70E3-853E9966C4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9144001" cy="400110"/>
          </a:xfrm>
          <a:prstGeom prst="rect">
            <a:avLst/>
          </a:prstGeom>
          <a:solidFill>
            <a:srgbClr val="E0872F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000" b="0" i="0" u="non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 all’elettronica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71348AB-EA05-53D4-4366-4A6987E9E8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11886" y="0"/>
            <a:ext cx="1332113" cy="1844675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324290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8438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685800" y="1568450"/>
            <a:ext cx="7772400" cy="511175"/>
          </a:xfrm>
          <a:prstGeom prst="rect">
            <a:avLst/>
          </a:prstGeom>
        </p:spPr>
        <p:txBody>
          <a:bodyPr/>
          <a:lstStyle>
            <a:lvl1pPr marL="0" indent="0">
              <a:buClrTx/>
              <a:buFont typeface="Arial" panose="020B0604020202020204" pitchFamily="34" charset="0"/>
              <a:buNone/>
              <a:defRPr sz="2000"/>
            </a:lvl1pPr>
            <a:lvl2pPr marL="457200" indent="0">
              <a:buClrTx/>
              <a:buFont typeface="Arial" panose="020B0604020202020204" pitchFamily="34" charset="0"/>
              <a:buNone/>
              <a:defRPr/>
            </a:lvl2pPr>
            <a:lvl3pPr marL="766763" indent="0">
              <a:buClrTx/>
              <a:buFont typeface="Arial" panose="020B0604020202020204" pitchFamily="34" charset="0"/>
              <a:buNone/>
              <a:defRPr/>
            </a:lvl3pPr>
            <a:lvl4pPr marL="1033462" indent="0">
              <a:buClrTx/>
              <a:buFont typeface="Arial" panose="020B0604020202020204" pitchFamily="34" charset="0"/>
              <a:buNone/>
              <a:defRPr/>
            </a:lvl4pPr>
            <a:lvl5pPr marL="1243012" indent="0">
              <a:buClrTx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85800" y="2371362"/>
            <a:ext cx="7772400" cy="511175"/>
          </a:xfrm>
          <a:prstGeom prst="rect">
            <a:avLst/>
          </a:prstGeom>
        </p:spPr>
        <p:txBody>
          <a:bodyPr/>
          <a:lstStyle>
            <a:lvl1pPr marL="0" indent="0">
              <a:buClrTx/>
              <a:buFont typeface="Arial" panose="020B0604020202020204" pitchFamily="34" charset="0"/>
              <a:buNone/>
              <a:defRPr sz="2000"/>
            </a:lvl1pPr>
            <a:lvl2pPr marL="457200" indent="0">
              <a:buClrTx/>
              <a:buFont typeface="Arial" panose="020B0604020202020204" pitchFamily="34" charset="0"/>
              <a:buNone/>
              <a:defRPr/>
            </a:lvl2pPr>
            <a:lvl3pPr marL="766763" indent="0">
              <a:buClrTx/>
              <a:buFont typeface="Arial" panose="020B0604020202020204" pitchFamily="34" charset="0"/>
              <a:buNone/>
              <a:defRPr/>
            </a:lvl3pPr>
            <a:lvl4pPr marL="1033462" indent="0">
              <a:buClrTx/>
              <a:buFont typeface="Arial" panose="020B0604020202020204" pitchFamily="34" charset="0"/>
              <a:buNone/>
              <a:defRPr/>
            </a:lvl4pPr>
            <a:lvl5pPr marL="1243012" indent="0">
              <a:buClrTx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idx="11"/>
          </p:nvPr>
        </p:nvSpPr>
        <p:spPr>
          <a:xfrm>
            <a:off x="685800" y="3146425"/>
            <a:ext cx="7772400" cy="511175"/>
          </a:xfrm>
          <a:prstGeom prst="rect">
            <a:avLst/>
          </a:prstGeom>
        </p:spPr>
        <p:txBody>
          <a:bodyPr/>
          <a:lstStyle>
            <a:lvl1pPr marL="0" indent="0">
              <a:buClrTx/>
              <a:buFont typeface="Arial" panose="020B0604020202020204" pitchFamily="34" charset="0"/>
              <a:buNone/>
              <a:defRPr sz="2000"/>
            </a:lvl1pPr>
            <a:lvl2pPr marL="457200" indent="0">
              <a:buClrTx/>
              <a:buFont typeface="Arial" panose="020B0604020202020204" pitchFamily="34" charset="0"/>
              <a:buNone/>
              <a:defRPr/>
            </a:lvl2pPr>
            <a:lvl3pPr marL="766763" indent="0">
              <a:buClrTx/>
              <a:buFont typeface="Arial" panose="020B0604020202020204" pitchFamily="34" charset="0"/>
              <a:buNone/>
              <a:defRPr/>
            </a:lvl3pPr>
            <a:lvl4pPr marL="1033462" indent="0">
              <a:buClrTx/>
              <a:buFont typeface="Arial" panose="020B0604020202020204" pitchFamily="34" charset="0"/>
              <a:buNone/>
              <a:defRPr/>
            </a:lvl4pPr>
            <a:lvl5pPr marL="1243012" indent="0">
              <a:buClrTx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idx="12"/>
          </p:nvPr>
        </p:nvSpPr>
        <p:spPr>
          <a:xfrm>
            <a:off x="685800" y="3921488"/>
            <a:ext cx="7772400" cy="511175"/>
          </a:xfrm>
          <a:prstGeom prst="rect">
            <a:avLst/>
          </a:prstGeom>
        </p:spPr>
        <p:txBody>
          <a:bodyPr/>
          <a:lstStyle>
            <a:lvl1pPr marL="0" indent="0">
              <a:buClrTx/>
              <a:buFont typeface="Arial" panose="020B0604020202020204" pitchFamily="34" charset="0"/>
              <a:buNone/>
              <a:defRPr sz="2000"/>
            </a:lvl1pPr>
            <a:lvl2pPr marL="457200" indent="0">
              <a:buClrTx/>
              <a:buFont typeface="Arial" panose="020B0604020202020204" pitchFamily="34" charset="0"/>
              <a:buNone/>
              <a:defRPr/>
            </a:lvl2pPr>
            <a:lvl3pPr marL="766763" indent="0">
              <a:buClrTx/>
              <a:buFont typeface="Arial" panose="020B0604020202020204" pitchFamily="34" charset="0"/>
              <a:buNone/>
              <a:defRPr/>
            </a:lvl3pPr>
            <a:lvl4pPr marL="1033462" indent="0">
              <a:buClrTx/>
              <a:buFont typeface="Arial" panose="020B0604020202020204" pitchFamily="34" charset="0"/>
              <a:buNone/>
              <a:defRPr/>
            </a:lvl4pPr>
            <a:lvl5pPr marL="1243012" indent="0">
              <a:buClrTx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idx="13"/>
          </p:nvPr>
        </p:nvSpPr>
        <p:spPr>
          <a:xfrm>
            <a:off x="685800" y="4729661"/>
            <a:ext cx="7772400" cy="511175"/>
          </a:xfrm>
          <a:prstGeom prst="rect">
            <a:avLst/>
          </a:prstGeom>
        </p:spPr>
        <p:txBody>
          <a:bodyPr/>
          <a:lstStyle>
            <a:lvl1pPr marL="0" indent="0">
              <a:buClrTx/>
              <a:buFont typeface="Arial" panose="020B0604020202020204" pitchFamily="34" charset="0"/>
              <a:buNone/>
              <a:defRPr sz="2000"/>
            </a:lvl1pPr>
            <a:lvl2pPr marL="457200" indent="0">
              <a:buClrTx/>
              <a:buFont typeface="Arial" panose="020B0604020202020204" pitchFamily="34" charset="0"/>
              <a:buNone/>
              <a:defRPr/>
            </a:lvl2pPr>
            <a:lvl3pPr marL="766763" indent="0">
              <a:buClrTx/>
              <a:buFont typeface="Arial" panose="020B0604020202020204" pitchFamily="34" charset="0"/>
              <a:buNone/>
              <a:defRPr/>
            </a:lvl3pPr>
            <a:lvl4pPr marL="1033462" indent="0">
              <a:buClrTx/>
              <a:buFont typeface="Arial" panose="020B0604020202020204" pitchFamily="34" charset="0"/>
              <a:buNone/>
              <a:defRPr/>
            </a:lvl4pPr>
            <a:lvl5pPr marL="1243012" indent="0">
              <a:buClrTx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6"/>
          <p:cNvSpPr>
            <a:spLocks noGrp="1"/>
          </p:cNvSpPr>
          <p:nvPr>
            <p:ph idx="14"/>
          </p:nvPr>
        </p:nvSpPr>
        <p:spPr>
          <a:xfrm>
            <a:off x="685800" y="5508625"/>
            <a:ext cx="7772400" cy="511175"/>
          </a:xfrm>
          <a:prstGeom prst="rect">
            <a:avLst/>
          </a:prstGeom>
        </p:spPr>
        <p:txBody>
          <a:bodyPr/>
          <a:lstStyle>
            <a:lvl1pPr marL="0" indent="0">
              <a:buClrTx/>
              <a:buFont typeface="Arial" panose="020B0604020202020204" pitchFamily="34" charset="0"/>
              <a:buNone/>
              <a:defRPr sz="2000"/>
            </a:lvl1pPr>
            <a:lvl2pPr marL="457200" indent="0">
              <a:buClrTx/>
              <a:buFont typeface="Arial" panose="020B0604020202020204" pitchFamily="34" charset="0"/>
              <a:buNone/>
              <a:defRPr/>
            </a:lvl2pPr>
            <a:lvl3pPr marL="766763" indent="0">
              <a:buClrTx/>
              <a:buFont typeface="Arial" panose="020B0604020202020204" pitchFamily="34" charset="0"/>
              <a:buNone/>
              <a:defRPr/>
            </a:lvl3pPr>
            <a:lvl4pPr marL="1033462" indent="0">
              <a:buClrTx/>
              <a:buFont typeface="Arial" panose="020B0604020202020204" pitchFamily="34" charset="0"/>
              <a:buNone/>
              <a:defRPr/>
            </a:lvl4pPr>
            <a:lvl5pPr marL="1243012" indent="0">
              <a:buClrTx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2628900" y="6248400"/>
            <a:ext cx="3886200" cy="327025"/>
          </a:xfrm>
          <a:prstGeom prst="rect">
            <a:avLst/>
          </a:prstGeom>
        </p:spPr>
        <p:txBody>
          <a:bodyPr anchor="ctr"/>
          <a:lstStyle>
            <a:lvl1pPr marL="119062" indent="0" algn="ctr">
              <a:buNone/>
              <a:defRPr sz="9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6"/>
          </p:nvPr>
        </p:nvSpPr>
        <p:spPr>
          <a:xfrm>
            <a:off x="1371600" y="6597352"/>
            <a:ext cx="6858000" cy="206375"/>
          </a:xfrm>
          <a:prstGeom prst="rect">
            <a:avLst/>
          </a:prstGeom>
        </p:spPr>
        <p:txBody>
          <a:bodyPr/>
          <a:lstStyle>
            <a:lvl1pPr marL="119062" indent="0" algn="r"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F28553E9-C462-9260-466A-5161E1284D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686800" y="6629400"/>
            <a:ext cx="393700" cy="20637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A1D5D2E5-F72B-4299-95D6-B15A566DB681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  <p:sp>
        <p:nvSpPr>
          <p:cNvPr id="4" name="CasellaDiTesto 5">
            <a:extLst>
              <a:ext uri="{FF2B5EF4-FFF2-40B4-BE49-F238E27FC236}">
                <a16:creationId xmlns:a16="http://schemas.microsoft.com/office/drawing/2014/main" id="{40B58E1C-60AB-096A-22BD-8D085BB2A84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9144001" cy="400110"/>
          </a:xfrm>
          <a:prstGeom prst="rect">
            <a:avLst/>
          </a:prstGeom>
          <a:solidFill>
            <a:srgbClr val="E0872F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 </a:t>
            </a:r>
            <a:r>
              <a:rPr lang="en-GB" sz="2000" b="0" i="0" u="non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it-IT" altLang="it-IT" sz="2000" u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Introduzione all’elettronica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662D3BE9-12DD-0119-AEE4-6640B94F18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11886" y="0"/>
            <a:ext cx="1332113" cy="1844675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85529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2FCACD87-5101-7EFB-AD53-878847054A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16603"/>
            <a:ext cx="9144000" cy="431800"/>
          </a:xfrm>
          <a:prstGeom prst="rect">
            <a:avLst/>
          </a:prstGeom>
          <a:solidFill>
            <a:srgbClr val="E0872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1100" b="1" u="none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MICROELETTRONICA 6/ED</a:t>
            </a:r>
            <a:br>
              <a:rPr lang="it-IT" altLang="it-IT" sz="1100" b="1" u="none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sv-SE" altLang="it-IT" sz="1100" b="1" u="none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di Richard C. Jaeger, Travis N. Blalock e Benjamin J. Blalock, a cura di Paolo Bardella e Franco Maddaleno</a:t>
            </a:r>
            <a:endParaRPr lang="it-IT" altLang="it-IT" sz="1100" b="1" u="none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1F51ED4F-3B98-B8C8-EDBE-13A92A82D09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28184" y="6413980"/>
            <a:ext cx="2352254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it-IT" altLang="it-IT" sz="1100" b="1" u="none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Copyright © 2023</a:t>
            </a:r>
          </a:p>
          <a:p>
            <a:pPr algn="r">
              <a:defRPr/>
            </a:pPr>
            <a:r>
              <a:rPr lang="it-IT" altLang="it-IT" sz="1100" b="1" u="none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McGraw-Hill </a:t>
            </a:r>
            <a:r>
              <a:rPr lang="it-IT" altLang="it-IT" sz="1100" b="1" u="none" dirty="0" err="1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Education</a:t>
            </a:r>
            <a:r>
              <a:rPr lang="it-IT" altLang="it-IT" sz="1100" b="1" u="none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(</a:t>
            </a:r>
            <a:r>
              <a:rPr lang="it-IT" altLang="it-IT" sz="1100" b="1" u="none" dirty="0" err="1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Italy</a:t>
            </a:r>
            <a:r>
              <a:rPr lang="it-IT" altLang="it-IT" sz="1100" b="1" u="none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) S.r.l. </a:t>
            </a:r>
          </a:p>
        </p:txBody>
      </p:sp>
      <p:pic>
        <p:nvPicPr>
          <p:cNvPr id="5" name="Immagine 15" descr="Immagine che contiene segnale, arresto, disegnando, camion&#10;&#10;Descrizione generata automaticamente">
            <a:extLst>
              <a:ext uri="{FF2B5EF4-FFF2-40B4-BE49-F238E27FC236}">
                <a16:creationId xmlns:a16="http://schemas.microsoft.com/office/drawing/2014/main" id="{8B7300E1-2D4C-4A32-418D-0F021C48C4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6291575"/>
            <a:ext cx="611187" cy="56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1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4921" userDrawn="1">
          <p15:clr>
            <a:srgbClr val="F26B43"/>
          </p15:clr>
        </p15:guide>
        <p15:guide id="4" pos="5375" userDrawn="1">
          <p15:clr>
            <a:srgbClr val="F26B43"/>
          </p15:clr>
        </p15:guide>
        <p15:guide id="5" pos="839" userDrawn="1">
          <p15:clr>
            <a:srgbClr val="F26B43"/>
          </p15:clr>
        </p15:guide>
        <p15:guide id="6" pos="385" userDrawn="1">
          <p15:clr>
            <a:srgbClr val="F26B43"/>
          </p15:clr>
        </p15:guide>
        <p15:guide id="7" orient="horz" pos="1162" userDrawn="1">
          <p15:clr>
            <a:srgbClr val="F26B43"/>
          </p15:clr>
        </p15:guide>
        <p15:guide id="8" orient="horz" pos="572" userDrawn="1">
          <p15:clr>
            <a:srgbClr val="F26B43"/>
          </p15:clr>
        </p15:guide>
        <p15:guide id="9" orient="horz" pos="799" userDrawn="1">
          <p15:clr>
            <a:srgbClr val="F26B43"/>
          </p15:clr>
        </p15:guide>
        <p15:guide id="10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wmf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1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8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25.wmf"/><Relationship Id="rId3" Type="http://schemas.openxmlformats.org/officeDocument/2006/relationships/image" Target="../media/image20.jpeg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12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24.wmf"/><Relationship Id="rId5" Type="http://schemas.openxmlformats.org/officeDocument/2006/relationships/image" Target="../media/image21.wmf"/><Relationship Id="rId15" Type="http://schemas.openxmlformats.org/officeDocument/2006/relationships/image" Target="../media/image26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23.wmf"/><Relationship Id="rId14" Type="http://schemas.openxmlformats.org/officeDocument/2006/relationships/oleObject" Target="../embeddings/oleObject1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8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7.emf"/><Relationship Id="rId4" Type="http://schemas.openxmlformats.org/officeDocument/2006/relationships/oleObject" Target="../embeddings/oleObject14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34.wmf"/><Relationship Id="rId3" Type="http://schemas.openxmlformats.org/officeDocument/2006/relationships/image" Target="../media/image29.jpeg"/><Relationship Id="rId7" Type="http://schemas.openxmlformats.org/officeDocument/2006/relationships/image" Target="../media/image31.wmf"/><Relationship Id="rId12" Type="http://schemas.openxmlformats.org/officeDocument/2006/relationships/oleObject" Target="../embeddings/oleObject20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33.wmf"/><Relationship Id="rId5" Type="http://schemas.openxmlformats.org/officeDocument/2006/relationships/image" Target="../media/image30.wmf"/><Relationship Id="rId15" Type="http://schemas.openxmlformats.org/officeDocument/2006/relationships/image" Target="../media/image35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32.wmf"/><Relationship Id="rId14" Type="http://schemas.openxmlformats.org/officeDocument/2006/relationships/oleObject" Target="../embeddings/oleObject2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7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2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image" Target="../media/image38.jpeg"/><Relationship Id="rId7" Type="http://schemas.openxmlformats.org/officeDocument/2006/relationships/image" Target="../media/image40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42.wmf"/><Relationship Id="rId5" Type="http://schemas.openxmlformats.org/officeDocument/2006/relationships/image" Target="../media/image39.wmf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4.bin"/><Relationship Id="rId9" Type="http://schemas.openxmlformats.org/officeDocument/2006/relationships/image" Target="../media/image4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4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43.emf"/><Relationship Id="rId4" Type="http://schemas.openxmlformats.org/officeDocument/2006/relationships/oleObject" Target="../embeddings/oleObject2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7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46.wmf"/><Relationship Id="rId4" Type="http://schemas.openxmlformats.org/officeDocument/2006/relationships/oleObject" Target="../embeddings/oleObject30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4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13" Type="http://schemas.openxmlformats.org/officeDocument/2006/relationships/image" Target="../media/image60.jpeg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59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58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38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image" Target="../media/image62.jpeg"/><Relationship Id="rId7" Type="http://schemas.openxmlformats.org/officeDocument/2006/relationships/image" Target="../media/image64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66.wmf"/><Relationship Id="rId5" Type="http://schemas.openxmlformats.org/officeDocument/2006/relationships/image" Target="../media/image63.wmf"/><Relationship Id="rId10" Type="http://schemas.openxmlformats.org/officeDocument/2006/relationships/oleObject" Target="../embeddings/oleObject43.bin"/><Relationship Id="rId4" Type="http://schemas.openxmlformats.org/officeDocument/2006/relationships/oleObject" Target="../embeddings/oleObject40.bin"/><Relationship Id="rId9" Type="http://schemas.openxmlformats.org/officeDocument/2006/relationships/image" Target="../media/image65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3" Type="http://schemas.openxmlformats.org/officeDocument/2006/relationships/image" Target="../media/image62.jpeg"/><Relationship Id="rId7" Type="http://schemas.openxmlformats.org/officeDocument/2006/relationships/image" Target="../media/image68.w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67.wmf"/><Relationship Id="rId4" Type="http://schemas.openxmlformats.org/officeDocument/2006/relationships/oleObject" Target="../embeddings/oleObject44.bin"/><Relationship Id="rId9" Type="http://schemas.openxmlformats.org/officeDocument/2006/relationships/image" Target="../media/image69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2.wmf"/><Relationship Id="rId4" Type="http://schemas.openxmlformats.org/officeDocument/2006/relationships/oleObject" Target="../embeddings/oleObject47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wmf"/><Relationship Id="rId11" Type="http://schemas.openxmlformats.org/officeDocument/2006/relationships/image" Target="../media/image71.jpeg"/><Relationship Id="rId5" Type="http://schemas.openxmlformats.org/officeDocument/2006/relationships/oleObject" Target="../embeddings/oleObject49.bin"/><Relationship Id="rId10" Type="http://schemas.openxmlformats.org/officeDocument/2006/relationships/image" Target="../media/image76.wmf"/><Relationship Id="rId4" Type="http://schemas.openxmlformats.org/officeDocument/2006/relationships/image" Target="../media/image73.wmf"/><Relationship Id="rId9" Type="http://schemas.openxmlformats.org/officeDocument/2006/relationships/oleObject" Target="../embeddings/oleObject51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w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77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jpeg"/><Relationship Id="rId4" Type="http://schemas.openxmlformats.org/officeDocument/2006/relationships/image" Target="../media/image79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wmf"/><Relationship Id="rId4" Type="http://schemas.openxmlformats.org/officeDocument/2006/relationships/oleObject" Target="../embeddings/oleObject55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wmf"/><Relationship Id="rId5" Type="http://schemas.openxmlformats.org/officeDocument/2006/relationships/oleObject" Target="../embeddings/oleObject57.bin"/><Relationship Id="rId10" Type="http://schemas.openxmlformats.org/officeDocument/2006/relationships/image" Target="../media/image86.wmf"/><Relationship Id="rId4" Type="http://schemas.openxmlformats.org/officeDocument/2006/relationships/image" Target="../media/image83.wmf"/><Relationship Id="rId9" Type="http://schemas.openxmlformats.org/officeDocument/2006/relationships/oleObject" Target="../embeddings/oleObject59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E31CF096-61B0-12E7-5594-8672F8DB1DA9}"/>
              </a:ext>
            </a:extLst>
          </p:cNvPr>
          <p:cNvSpPr txBox="1">
            <a:spLocks/>
          </p:cNvSpPr>
          <p:nvPr/>
        </p:nvSpPr>
        <p:spPr>
          <a:xfrm>
            <a:off x="4572000" y="2060848"/>
            <a:ext cx="3640957" cy="2736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48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Capitolo 1</a:t>
            </a:r>
            <a:br>
              <a:rPr lang="it-IT" sz="48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it-IT" sz="48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altLang="it-IT" sz="48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Introduzione all’elettronica</a:t>
            </a:r>
            <a:endParaRPr lang="it-IT" sz="48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D12A1FB-7372-D328-544F-8731652AA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043" y="908050"/>
            <a:ext cx="3640957" cy="5041900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BCAEB062-3F92-9DD5-FC0F-0451D95084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1844675"/>
            <a:ext cx="7921829" cy="4989512"/>
          </a:xfrm>
        </p:spPr>
        <p:txBody>
          <a:bodyPr/>
          <a:lstStyle/>
          <a:p>
            <a:pPr eaLnBrk="1" hangingPunct="1"/>
            <a:r>
              <a:rPr lang="it-IT" altLang="it-IT" sz="2800" dirty="0"/>
              <a:t>Presentare la storia dell</a:t>
            </a:r>
            <a:r>
              <a:rPr lang="it-IT" altLang="ja-JP" sz="2800" dirty="0">
                <a:latin typeface="Arial" panose="020B0604020202020204" pitchFamily="34" charset="0"/>
              </a:rPr>
              <a:t>’</a:t>
            </a:r>
            <a:r>
              <a:rPr lang="it-IT" altLang="ja-JP" sz="2800" dirty="0"/>
              <a:t>elettronica.</a:t>
            </a:r>
          </a:p>
          <a:p>
            <a:pPr eaLnBrk="1" hangingPunct="1"/>
            <a:r>
              <a:rPr lang="it-IT" altLang="it-IT" sz="2800" dirty="0"/>
              <a:t>Quantificare l</a:t>
            </a:r>
            <a:r>
              <a:rPr lang="it-IT" altLang="ja-JP" sz="2800" dirty="0">
                <a:latin typeface="Arial" panose="020B0604020202020204" pitchFamily="34" charset="0"/>
              </a:rPr>
              <a:t>’</a:t>
            </a:r>
            <a:r>
              <a:rPr lang="it-IT" altLang="ja-JP" sz="2800" dirty="0"/>
              <a:t>impatto della tecnologia dei circuiti integrati.</a:t>
            </a:r>
          </a:p>
          <a:p>
            <a:pPr eaLnBrk="1" hangingPunct="1"/>
            <a:r>
              <a:rPr lang="it-IT" altLang="it-IT" sz="2800" dirty="0"/>
              <a:t>Descrivere la classificazione dei segnali elettronici.</a:t>
            </a:r>
          </a:p>
          <a:p>
            <a:pPr eaLnBrk="1" hangingPunct="1"/>
            <a:r>
              <a:rPr lang="it-IT" altLang="it-IT" sz="2800" dirty="0"/>
              <a:t>Richiamare le notazioni e la teoria dei circuiti.</a:t>
            </a:r>
          </a:p>
          <a:p>
            <a:pPr eaLnBrk="1" hangingPunct="1"/>
            <a:r>
              <a:rPr lang="it-IT" altLang="it-IT" sz="2800" dirty="0"/>
              <a:t>Introdurre l</a:t>
            </a:r>
            <a:r>
              <a:rPr lang="it-IT" altLang="ja-JP" sz="2800" dirty="0">
                <a:latin typeface="Arial" panose="020B0604020202020204" pitchFamily="34" charset="0"/>
              </a:rPr>
              <a:t>’</a:t>
            </a:r>
            <a:r>
              <a:rPr lang="it-IT" altLang="ja-JP" sz="2800" dirty="0"/>
              <a:t>impatto e l</a:t>
            </a:r>
            <a:r>
              <a:rPr lang="it-IT" altLang="ja-JP" sz="2800" dirty="0">
                <a:latin typeface="Arial" panose="020B0604020202020204" pitchFamily="34" charset="0"/>
              </a:rPr>
              <a:t>’</a:t>
            </a:r>
            <a:r>
              <a:rPr lang="it-IT" altLang="ja-JP" sz="2800" dirty="0"/>
              <a:t>analisi della tolleranza.</a:t>
            </a:r>
          </a:p>
          <a:p>
            <a:pPr eaLnBrk="1" hangingPunct="1"/>
            <a:r>
              <a:rPr lang="it-IT" altLang="it-IT" sz="2800" dirty="0"/>
              <a:t>Descrivere le tecniche di soluzione dei problemi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EC55B686-B09E-A94D-0624-E224B753E8C1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Obiettivi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4">
            <a:extLst>
              <a:ext uri="{FF2B5EF4-FFF2-40B4-BE49-F238E27FC236}">
                <a16:creationId xmlns:a16="http://schemas.microsoft.com/office/drawing/2014/main" id="{41263D91-387C-16C4-4B06-6690B50A9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19288"/>
            <a:ext cx="3451225" cy="283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5">
            <a:extLst>
              <a:ext uri="{FF2B5EF4-FFF2-40B4-BE49-F238E27FC236}">
                <a16:creationId xmlns:a16="http://schemas.microsoft.com/office/drawing/2014/main" id="{A5AFEEB4-2D1D-0EF2-FC61-A6B80393E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575" y="1933575"/>
            <a:ext cx="3451225" cy="283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Rectangle 6">
            <a:extLst>
              <a:ext uri="{FF2B5EF4-FFF2-40B4-BE49-F238E27FC236}">
                <a16:creationId xmlns:a16="http://schemas.microsoft.com/office/drawing/2014/main" id="{E00CC46A-A56C-33E3-851C-4B3685892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905375"/>
            <a:ext cx="3810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800">
                <a:latin typeface="Times" panose="02020603050405020304" pitchFamily="18" charset="0"/>
              </a:rPr>
              <a:t>Bardeen, Shockley e Brattain </a:t>
            </a:r>
            <a:br>
              <a:rPr lang="it-IT" altLang="it-IT" sz="1800">
                <a:latin typeface="Times" panose="02020603050405020304" pitchFamily="18" charset="0"/>
              </a:rPr>
            </a:br>
            <a:r>
              <a:rPr lang="it-IT" altLang="it-IT" sz="1800">
                <a:latin typeface="Times" panose="02020603050405020304" pitchFamily="18" charset="0"/>
              </a:rPr>
              <a:t>nei Laboratori Bell – Brattain </a:t>
            </a:r>
            <a:br>
              <a:rPr lang="it-IT" altLang="it-IT" sz="1800">
                <a:latin typeface="Times" panose="02020603050405020304" pitchFamily="18" charset="0"/>
              </a:rPr>
            </a:br>
            <a:r>
              <a:rPr lang="it-IT" altLang="it-IT" sz="1800">
                <a:latin typeface="Times" panose="02020603050405020304" pitchFamily="18" charset="0"/>
              </a:rPr>
              <a:t>e Bardeen inventarono il transistore bipolare nel 1947.</a:t>
            </a:r>
            <a:endParaRPr lang="it-IT" altLang="it-IT" sz="1600">
              <a:latin typeface="Times" panose="02020603050405020304" pitchFamily="18" charset="0"/>
            </a:endParaRPr>
          </a:p>
        </p:txBody>
      </p:sp>
      <p:sp>
        <p:nvSpPr>
          <p:cNvPr id="8198" name="Rectangle 7">
            <a:extLst>
              <a:ext uri="{FF2B5EF4-FFF2-40B4-BE49-F238E27FC236}">
                <a16:creationId xmlns:a16="http://schemas.microsoft.com/office/drawing/2014/main" id="{C87A487B-486B-2620-436A-D42ABC286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4905375"/>
            <a:ext cx="3733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600">
                <a:latin typeface="Times" panose="02020603050405020304" pitchFamily="18" charset="0"/>
              </a:rPr>
              <a:t>Il primo transistore bipolare al germanio.  Approssimativamente 50 anni dopo, l’e</a:t>
            </a:r>
            <a:r>
              <a:rPr lang="it-IT" altLang="ja-JP" sz="1600">
                <a:latin typeface="Times" panose="02020603050405020304" pitchFamily="18" charset="0"/>
              </a:rPr>
              <a:t>lettronica rappresenta il 10% </a:t>
            </a:r>
            <a:br>
              <a:rPr lang="it-IT" altLang="ja-JP" sz="1600">
                <a:latin typeface="Times" panose="02020603050405020304" pitchFamily="18" charset="0"/>
              </a:rPr>
            </a:br>
            <a:r>
              <a:rPr lang="it-IT" altLang="ja-JP" sz="1600">
                <a:latin typeface="Times" panose="02020603050405020304" pitchFamily="18" charset="0"/>
              </a:rPr>
              <a:t>(4 trilioni di dollari) del prodotto interno lordo (PIL) mondiale.</a:t>
            </a:r>
            <a:endParaRPr lang="it-IT" altLang="it-IT" sz="1600">
              <a:latin typeface="Times" panose="02020603050405020304" pitchFamily="18" charset="0"/>
            </a:endParaRP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A8E7F3FB-BEC0-4225-3413-94F79E6A5C40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L’inizio dell’era </a:t>
            </a:r>
            <a:b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dell’elettronica moderna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2" name="Rectangle 3">
            <a:extLst>
              <a:ext uri="{FF2B5EF4-FFF2-40B4-BE49-F238E27FC236}">
                <a16:creationId xmlns:a16="http://schemas.microsoft.com/office/drawing/2014/main" id="{99632930-7E6F-38D2-8032-7E9DACBEF1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535113"/>
            <a:ext cx="4248150" cy="4989512"/>
          </a:xfrm>
        </p:spPr>
        <p:txBody>
          <a:bodyPr/>
          <a:lstStyle/>
          <a:p>
            <a:pPr marL="627063" indent="-627063" eaLnBrk="1" hangingPunct="1">
              <a:lnSpc>
                <a:spcPct val="90000"/>
              </a:lnSpc>
              <a:buFont typeface="Times" charset="0"/>
              <a:buAutoNum type="arabicPlain" startAt="1874"/>
              <a:defRPr/>
            </a:pPr>
            <a:r>
              <a:rPr lang="it-IT" sz="1800" dirty="0" err="1">
                <a:ea typeface="+mn-ea"/>
                <a:cs typeface="+mn-cs"/>
              </a:rPr>
              <a:t>Braun</a:t>
            </a:r>
            <a:r>
              <a:rPr lang="it-IT" sz="1800" dirty="0">
                <a:ea typeface="+mn-ea"/>
                <a:cs typeface="+mn-cs"/>
              </a:rPr>
              <a:t> inventa il raddrizzatore a stato solido.</a:t>
            </a:r>
          </a:p>
          <a:p>
            <a:pPr marL="627063" indent="-627063" eaLnBrk="1" hangingPunct="1">
              <a:lnSpc>
                <a:spcPct val="90000"/>
              </a:lnSpc>
              <a:buFont typeface="Times" charset="0"/>
              <a:buAutoNum type="arabicPlain" startAt="1906"/>
              <a:defRPr/>
            </a:pPr>
            <a:r>
              <a:rPr lang="it-IT" sz="1800" dirty="0" err="1">
                <a:ea typeface="+mn-ea"/>
                <a:cs typeface="+mn-cs"/>
              </a:rPr>
              <a:t>DeForest</a:t>
            </a:r>
            <a:r>
              <a:rPr lang="it-IT" sz="1800" dirty="0">
                <a:ea typeface="+mn-ea"/>
                <a:cs typeface="+mn-cs"/>
              </a:rPr>
              <a:t> inventa il triodo a vuoto.</a:t>
            </a:r>
          </a:p>
          <a:p>
            <a:pPr marL="627063" indent="-627063" eaLnBrk="1" hangingPunct="1">
              <a:lnSpc>
                <a:spcPct val="90000"/>
              </a:lnSpc>
              <a:buFont typeface="Times" charset="0"/>
              <a:buNone/>
              <a:defRPr/>
            </a:pPr>
            <a:r>
              <a:rPr lang="it-IT" sz="1800" dirty="0">
                <a:ea typeface="+mn-ea"/>
                <a:cs typeface="+mn-cs"/>
              </a:rPr>
              <a:t>1907-1927</a:t>
            </a:r>
          </a:p>
          <a:p>
            <a:pPr marL="627063" indent="-627063" eaLnBrk="1" hangingPunct="1">
              <a:lnSpc>
                <a:spcPct val="90000"/>
              </a:lnSpc>
              <a:buFont typeface="Times" charset="0"/>
              <a:buNone/>
              <a:defRPr/>
            </a:pPr>
            <a:r>
              <a:rPr lang="it-IT" sz="1800" dirty="0">
                <a:ea typeface="+mn-ea"/>
                <a:cs typeface="+mn-cs"/>
              </a:rPr>
              <a:t>	Primi circuiti radio sviluppati con diodi e triodi.</a:t>
            </a:r>
          </a:p>
          <a:p>
            <a:pPr marL="627063" indent="-627063" eaLnBrk="1" hangingPunct="1">
              <a:lnSpc>
                <a:spcPct val="90000"/>
              </a:lnSpc>
              <a:buFont typeface="Times" charset="0"/>
              <a:buNone/>
              <a:defRPr/>
            </a:pPr>
            <a:r>
              <a:rPr lang="it-IT" sz="1800" dirty="0">
                <a:ea typeface="+mn-ea"/>
                <a:cs typeface="+mn-cs"/>
              </a:rPr>
              <a:t>1925	</a:t>
            </a:r>
            <a:r>
              <a:rPr lang="it-IT" sz="1800" dirty="0" err="1">
                <a:ea typeface="+mn-ea"/>
                <a:cs typeface="+mn-cs"/>
              </a:rPr>
              <a:t>Lilienfeld</a:t>
            </a:r>
            <a:r>
              <a:rPr lang="it-IT" sz="1800" dirty="0">
                <a:ea typeface="+mn-ea"/>
                <a:cs typeface="+mn-cs"/>
              </a:rPr>
              <a:t> brevetta il dispositivo ad effetto di campo</a:t>
            </a:r>
          </a:p>
          <a:p>
            <a:pPr marL="627063" indent="-627063" eaLnBrk="1" hangingPunct="1">
              <a:lnSpc>
                <a:spcPct val="90000"/>
              </a:lnSpc>
              <a:buFont typeface="Times" charset="0"/>
              <a:buAutoNum type="arabicPlain" startAt="1947"/>
              <a:defRPr/>
            </a:pPr>
            <a:r>
              <a:rPr lang="it-IT" sz="1800" dirty="0" err="1">
                <a:ea typeface="+mn-ea"/>
                <a:cs typeface="+mn-cs"/>
              </a:rPr>
              <a:t>Bardeen</a:t>
            </a:r>
            <a:r>
              <a:rPr lang="it-IT" sz="1800" dirty="0">
                <a:ea typeface="+mn-ea"/>
                <a:cs typeface="+mn-cs"/>
              </a:rPr>
              <a:t> e </a:t>
            </a:r>
            <a:r>
              <a:rPr lang="it-IT" sz="1800" dirty="0" err="1">
                <a:ea typeface="+mn-ea"/>
                <a:cs typeface="+mn-cs"/>
              </a:rPr>
              <a:t>Brattain</a:t>
            </a:r>
            <a:r>
              <a:rPr lang="it-IT" sz="1800" dirty="0">
                <a:ea typeface="+mn-ea"/>
                <a:cs typeface="+mn-cs"/>
              </a:rPr>
              <a:t>  ai Laboratori Bell inventano il transistore bipolare.</a:t>
            </a:r>
          </a:p>
          <a:p>
            <a:pPr marL="627063" indent="-627063" eaLnBrk="1" hangingPunct="1">
              <a:lnSpc>
                <a:spcPct val="90000"/>
              </a:lnSpc>
              <a:buFont typeface="Times" charset="0"/>
              <a:buAutoNum type="arabicPlain" startAt="1952"/>
              <a:defRPr/>
            </a:pPr>
            <a:r>
              <a:rPr lang="it-IT" sz="1800" dirty="0">
                <a:ea typeface="+mn-ea"/>
                <a:cs typeface="+mn-cs"/>
              </a:rPr>
              <a:t>Texas Instruments inizia la produzione commerciale di transistori bipolari.</a:t>
            </a:r>
          </a:p>
          <a:p>
            <a:pPr marL="627063" indent="-627063" eaLnBrk="1" hangingPunct="1">
              <a:lnSpc>
                <a:spcPct val="90000"/>
              </a:lnSpc>
              <a:buFont typeface="Times" charset="0"/>
              <a:buAutoNum type="arabicPlain" startAt="1956"/>
              <a:defRPr/>
            </a:pPr>
            <a:r>
              <a:rPr lang="it-IT" sz="1800" dirty="0" err="1">
                <a:ea typeface="+mn-ea"/>
                <a:cs typeface="+mn-cs"/>
              </a:rPr>
              <a:t>Bardeen</a:t>
            </a:r>
            <a:r>
              <a:rPr lang="it-IT" sz="1800" dirty="0">
                <a:ea typeface="+mn-ea"/>
                <a:cs typeface="+mn-cs"/>
              </a:rPr>
              <a:t>, </a:t>
            </a:r>
            <a:r>
              <a:rPr lang="it-IT" sz="1800" dirty="0" err="1">
                <a:ea typeface="+mn-ea"/>
                <a:cs typeface="+mn-cs"/>
              </a:rPr>
              <a:t>Brattain</a:t>
            </a:r>
            <a:r>
              <a:rPr lang="it-IT" sz="1800" dirty="0">
                <a:ea typeface="+mn-ea"/>
                <a:cs typeface="+mn-cs"/>
              </a:rPr>
              <a:t>, e </a:t>
            </a:r>
            <a:r>
              <a:rPr lang="it-IT" sz="1800" dirty="0" err="1">
                <a:ea typeface="+mn-ea"/>
                <a:cs typeface="+mn-cs"/>
              </a:rPr>
              <a:t>Shockley</a:t>
            </a:r>
            <a:r>
              <a:rPr lang="it-IT" sz="1800" dirty="0">
                <a:ea typeface="+mn-ea"/>
                <a:cs typeface="+mn-cs"/>
              </a:rPr>
              <a:t> ricevono il premio Nobel.</a:t>
            </a:r>
          </a:p>
          <a:p>
            <a:pPr marL="627063" indent="-627063" eaLnBrk="1" hangingPunct="1">
              <a:lnSpc>
                <a:spcPct val="90000"/>
              </a:lnSpc>
              <a:buFont typeface="Times" charset="0"/>
              <a:buNone/>
              <a:defRPr/>
            </a:pPr>
            <a:endParaRPr lang="it-IT" sz="1800" dirty="0">
              <a:ea typeface="+mn-ea"/>
              <a:cs typeface="+mn-cs"/>
            </a:endParaRPr>
          </a:p>
          <a:p>
            <a:pPr marL="627063" indent="-627063" eaLnBrk="1" hangingPunct="1">
              <a:lnSpc>
                <a:spcPct val="90000"/>
              </a:lnSpc>
              <a:buFontTx/>
              <a:buNone/>
              <a:defRPr/>
            </a:pPr>
            <a:endParaRPr lang="it-IT" sz="1800" dirty="0">
              <a:ea typeface="+mn-ea"/>
              <a:cs typeface="+mn-cs"/>
            </a:endParaRP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824D52BB-F764-D7FD-29E9-85CABAF1E3BB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3438" y="1557338"/>
            <a:ext cx="4392612" cy="4114800"/>
          </a:xfrm>
          <a:prstGeom prst="rect">
            <a:avLst/>
          </a:prstGeom>
        </p:spPr>
        <p:txBody>
          <a:bodyPr/>
          <a:lstStyle/>
          <a:p>
            <a:pPr marL="627063" indent="-627063" eaLnBrk="1" hangingPunct="1">
              <a:lnSpc>
                <a:spcPct val="90000"/>
              </a:lnSpc>
              <a:buFont typeface="Times" panose="02020603050405020304" pitchFamily="18" charset="0"/>
              <a:buAutoNum type="arabicPlain" startAt="1958"/>
            </a:pPr>
            <a:r>
              <a:rPr lang="it-IT" altLang="it-IT" sz="1600"/>
              <a:t>Kilby e Noyce sviluppano i circuiti integrati</a:t>
            </a:r>
          </a:p>
          <a:p>
            <a:pPr marL="627063" indent="-627063" eaLnBrk="1" hangingPunct="1">
              <a:lnSpc>
                <a:spcPct val="90000"/>
              </a:lnSpc>
              <a:buFont typeface="Times" panose="02020603050405020304" pitchFamily="18" charset="0"/>
              <a:buAutoNum type="arabicPlain" startAt="1961"/>
            </a:pPr>
            <a:r>
              <a:rPr lang="it-IT" altLang="it-IT" sz="1600"/>
              <a:t>Primo circuito integrato commercializzato dalla Fairchild Semiconductor</a:t>
            </a:r>
          </a:p>
          <a:p>
            <a:pPr marL="627063" indent="-627063" eaLnBrk="1" hangingPunct="1">
              <a:lnSpc>
                <a:spcPct val="90000"/>
              </a:lnSpc>
              <a:buFont typeface="Times" panose="02020603050405020304" pitchFamily="18" charset="0"/>
              <a:buAutoNum type="arabicPlain" startAt="1963"/>
            </a:pPr>
            <a:r>
              <a:rPr lang="it-IT" altLang="it-IT" sz="1600"/>
              <a:t>Si forma l</a:t>
            </a:r>
            <a:r>
              <a:rPr lang="it-IT" altLang="ja-JP" sz="1600">
                <a:latin typeface="Arial" panose="020B0604020202020204" pitchFamily="34" charset="0"/>
              </a:rPr>
              <a:t>’</a:t>
            </a:r>
            <a:r>
              <a:rPr lang="it-IT" altLang="ja-JP" sz="1600"/>
              <a:t>IEEE dall</a:t>
            </a:r>
            <a:r>
              <a:rPr lang="it-IT" altLang="ja-JP" sz="1600">
                <a:latin typeface="Arial" panose="020B0604020202020204" pitchFamily="34" charset="0"/>
              </a:rPr>
              <a:t>’</a:t>
            </a:r>
            <a:r>
              <a:rPr lang="it-IT" altLang="ja-JP" sz="1600"/>
              <a:t>unione di IRE e AIEE</a:t>
            </a:r>
          </a:p>
          <a:p>
            <a:pPr marL="627063" indent="-627063" eaLnBrk="1" hangingPunct="1">
              <a:lnSpc>
                <a:spcPct val="90000"/>
              </a:lnSpc>
              <a:buFont typeface="Times" panose="02020603050405020304" pitchFamily="18" charset="0"/>
              <a:buAutoNum type="arabicPlain" startAt="1968"/>
            </a:pPr>
            <a:r>
              <a:rPr lang="it-IT" altLang="it-IT" sz="1600"/>
              <a:t>Primo amplificatore operazionale integrato</a:t>
            </a:r>
          </a:p>
          <a:p>
            <a:pPr marL="627063" indent="-627063" eaLnBrk="1" hangingPunct="1">
              <a:lnSpc>
                <a:spcPct val="90000"/>
              </a:lnSpc>
              <a:buFont typeface="Times" panose="02020603050405020304" pitchFamily="18" charset="0"/>
              <a:buAutoNum type="arabicPlain" startAt="1970"/>
            </a:pPr>
            <a:r>
              <a:rPr lang="it-IT" altLang="it-IT" sz="1600"/>
              <a:t>Cella DRAM a un transistore inventata da Dennard alla IBM.</a:t>
            </a:r>
          </a:p>
          <a:p>
            <a:pPr marL="627063" indent="-627063" eaLnBrk="1" hangingPunct="1">
              <a:lnSpc>
                <a:spcPct val="90000"/>
              </a:lnSpc>
              <a:buFont typeface="Times" panose="02020603050405020304" pitchFamily="18" charset="0"/>
              <a:buAutoNum type="arabicPlain" startAt="1971"/>
            </a:pPr>
            <a:r>
              <a:rPr lang="it-IT" altLang="it-IT" sz="1600"/>
              <a:t>Presentazione del processore Intel 4004.</a:t>
            </a:r>
          </a:p>
          <a:p>
            <a:pPr marL="627063" indent="-627063" eaLnBrk="1" hangingPunct="1">
              <a:lnSpc>
                <a:spcPct val="90000"/>
              </a:lnSpc>
              <a:buFont typeface="Times" panose="02020603050405020304" pitchFamily="18" charset="0"/>
              <a:buAutoNum type="arabicPlain" startAt="1978"/>
            </a:pPr>
            <a:r>
              <a:rPr lang="it-IT" altLang="it-IT" sz="1600"/>
              <a:t>Prima memoria commerciale da 1-kilobit.</a:t>
            </a:r>
          </a:p>
          <a:p>
            <a:pPr marL="627063" indent="-627063" eaLnBrk="1" hangingPunct="1">
              <a:lnSpc>
                <a:spcPct val="90000"/>
              </a:lnSpc>
              <a:buFont typeface="Times" panose="02020603050405020304" pitchFamily="18" charset="0"/>
              <a:buNone/>
            </a:pPr>
            <a:r>
              <a:rPr lang="it-IT" altLang="it-IT" sz="1600"/>
              <a:t>1974	Presentazione del processore 8080.</a:t>
            </a:r>
          </a:p>
          <a:p>
            <a:pPr marL="627063" indent="-627063" eaLnBrk="1" hangingPunct="1">
              <a:lnSpc>
                <a:spcPct val="90000"/>
              </a:lnSpc>
              <a:buFont typeface="Times" panose="02020603050405020304" pitchFamily="18" charset="0"/>
              <a:buAutoNum type="arabicPlain" startAt="1984"/>
            </a:pPr>
            <a:r>
              <a:rPr lang="it-IT" altLang="it-IT" sz="1600"/>
              <a:t>Presentazione del chip di memoria da 1 Megabit.</a:t>
            </a:r>
          </a:p>
          <a:p>
            <a:pPr marL="627063" indent="-627063">
              <a:buFontTx/>
              <a:buNone/>
            </a:pPr>
            <a:r>
              <a:rPr lang="it-IT" altLang="it-IT" sz="1600"/>
              <a:t>1995	Chip di memoria da 1 gigabit presentato alla IEEE International Solid-State Circuits Conference (IEEE ISSCC)</a:t>
            </a:r>
          </a:p>
          <a:p>
            <a:pPr marL="627063" indent="-627063" eaLnBrk="1" hangingPunct="1">
              <a:lnSpc>
                <a:spcPct val="90000"/>
              </a:lnSpc>
              <a:buFont typeface="Times" panose="02020603050405020304" pitchFamily="18" charset="0"/>
              <a:buNone/>
            </a:pPr>
            <a:r>
              <a:rPr lang="it-IT" altLang="it-IT" sz="1600"/>
              <a:t>2000	Alferov, Kilby, e Kromer vincono il premio Nobel</a:t>
            </a:r>
          </a:p>
          <a:p>
            <a:pPr marL="627063" indent="-627063" eaLnBrk="1" hangingPunct="1">
              <a:lnSpc>
                <a:spcPct val="90000"/>
              </a:lnSpc>
              <a:buFontTx/>
              <a:buNone/>
            </a:pPr>
            <a:endParaRPr lang="it-IT" altLang="it-IT" sz="1800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0C8BD508-BE78-6AC6-558D-665B0927EBE4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Tappe fondamentali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6">
            <a:extLst>
              <a:ext uri="{FF2B5EF4-FFF2-40B4-BE49-F238E27FC236}">
                <a16:creationId xmlns:a16="http://schemas.microsoft.com/office/drawing/2014/main" id="{DF9A1AFE-EF37-0377-BFB1-28E87D055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850" y="2060575"/>
            <a:ext cx="38925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Rectangle 7">
            <a:extLst>
              <a:ext uri="{FF2B5EF4-FFF2-40B4-BE49-F238E27FC236}">
                <a16:creationId xmlns:a16="http://schemas.microsoft.com/office/drawing/2014/main" id="{0F5D1B4D-5385-3EA2-F85E-3A5FBAE5C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688" y="2762250"/>
            <a:ext cx="1746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Tubi a vuoto</a:t>
            </a:r>
          </a:p>
        </p:txBody>
      </p:sp>
      <p:sp>
        <p:nvSpPr>
          <p:cNvPr id="12293" name="Rectangle 8">
            <a:extLst>
              <a:ext uri="{FF2B5EF4-FFF2-40B4-BE49-F238E27FC236}">
                <a16:creationId xmlns:a16="http://schemas.microsoft.com/office/drawing/2014/main" id="{27BD9858-BCF4-CEB6-08AC-589AD21A1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0075" y="2762250"/>
            <a:ext cx="1506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Transistori</a:t>
            </a:r>
          </a:p>
        </p:txBody>
      </p:sp>
      <p:sp>
        <p:nvSpPr>
          <p:cNvPr id="12294" name="Rectangle 9">
            <a:extLst>
              <a:ext uri="{FF2B5EF4-FFF2-40B4-BE49-F238E27FC236}">
                <a16:creationId xmlns:a16="http://schemas.microsoft.com/office/drawing/2014/main" id="{11E80103-81EB-FF50-DA64-AB5CB7E0F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725" y="4422775"/>
            <a:ext cx="14700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Circuiti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Integrati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SSI e MSI</a:t>
            </a:r>
          </a:p>
        </p:txBody>
      </p:sp>
      <p:sp>
        <p:nvSpPr>
          <p:cNvPr id="12295" name="Rectangle 10">
            <a:extLst>
              <a:ext uri="{FF2B5EF4-FFF2-40B4-BE49-F238E27FC236}">
                <a16:creationId xmlns:a16="http://schemas.microsoft.com/office/drawing/2014/main" id="{48D04A02-AD8E-37A8-05D3-1AE3E036E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5275" y="4498975"/>
            <a:ext cx="21494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Circuiti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Integrati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VLSI in surface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mount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B0BFFCA2-0954-39C6-C28C-AC1F2A8B273D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Evoluzione dei dispositivi elettronici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>
            <a:extLst>
              <a:ext uri="{FF2B5EF4-FFF2-40B4-BE49-F238E27FC236}">
                <a16:creationId xmlns:a16="http://schemas.microsoft.com/office/drawing/2014/main" id="{81630EC1-BA61-A2F9-85F7-834941DDB6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535113"/>
            <a:ext cx="7772400" cy="4989512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sz="2800" dirty="0"/>
              <a:t>Il circuito integrato fu inventato nel 1958.</a:t>
            </a:r>
          </a:p>
          <a:p>
            <a:pPr eaLnBrk="1" hangingPunct="1">
              <a:defRPr/>
            </a:pPr>
            <a:r>
              <a:rPr lang="it-IT" altLang="it-IT" sz="2800" dirty="0"/>
              <a:t>La produzione mondiale di circuiti integrati è più che raddoppiata ogni anno negli ultimi vent’</a:t>
            </a:r>
            <a:r>
              <a:rPr lang="it-IT" altLang="ja-JP" sz="2800" dirty="0"/>
              <a:t>anni.</a:t>
            </a:r>
          </a:p>
          <a:p>
            <a:pPr lvl="1" eaLnBrk="1" hangingPunct="1">
              <a:defRPr/>
            </a:pPr>
            <a:r>
              <a:rPr lang="it-IT" altLang="it-IT" sz="2400" dirty="0"/>
              <a:t>Ogni anno sono prodotti più transistori di quelli prodotti in tutti gli anni precedenti.</a:t>
            </a:r>
          </a:p>
          <a:p>
            <a:pPr lvl="1" eaLnBrk="1" hangingPunct="1">
              <a:defRPr/>
            </a:pPr>
            <a:r>
              <a:rPr lang="it-IT" altLang="it-IT" sz="2400" dirty="0"/>
              <a:t>Approssimativamente 10</a:t>
            </a:r>
            <a:r>
              <a:rPr lang="it-IT" altLang="it-IT" sz="2400" baseline="30000" dirty="0"/>
              <a:t>9</a:t>
            </a:r>
            <a:r>
              <a:rPr lang="it-IT" altLang="it-IT" sz="2400" dirty="0"/>
              <a:t> transistori sono stati prodotti lo scorso anno.</a:t>
            </a:r>
          </a:p>
          <a:p>
            <a:pPr eaLnBrk="1" hangingPunct="1">
              <a:defRPr/>
            </a:pPr>
            <a:r>
              <a:rPr lang="it-IT" altLang="it-IT" sz="2800" dirty="0"/>
              <a:t>Nel mondo per ogni formica ci sono circa 50 transistori.</a:t>
            </a:r>
          </a:p>
          <a:p>
            <a:pPr marL="0" indent="0" eaLnBrk="1" hangingPunct="1">
              <a:buFontTx/>
              <a:buNone/>
              <a:defRPr/>
            </a:pPr>
            <a:r>
              <a:rPr lang="it-IT" altLang="it-IT" sz="2000" dirty="0"/>
              <a:t>Fonte: Gordon </a:t>
            </a:r>
            <a:r>
              <a:rPr lang="it-IT" altLang="it-IT" sz="2000" dirty="0" err="1"/>
              <a:t>Moore</a:t>
            </a:r>
            <a:r>
              <a:rPr lang="it-IT" altLang="ja-JP" sz="2000" dirty="0" err="1">
                <a:latin typeface="Arial" panose="020B0604020202020204" pitchFamily="34" charset="0"/>
              </a:rPr>
              <a:t>’</a:t>
            </a:r>
            <a:r>
              <a:rPr lang="it-IT" altLang="ja-JP" sz="2000" dirty="0" err="1"/>
              <a:t>s</a:t>
            </a:r>
            <a:r>
              <a:rPr lang="it-IT" altLang="ja-JP" sz="2000" dirty="0"/>
              <a:t> </a:t>
            </a:r>
            <a:r>
              <a:rPr lang="it-IT" altLang="ja-JP" sz="2000" dirty="0" err="1"/>
              <a:t>Plenary</a:t>
            </a:r>
            <a:r>
              <a:rPr lang="it-IT" altLang="ja-JP" sz="2000" dirty="0"/>
              <a:t> </a:t>
            </a:r>
            <a:r>
              <a:rPr lang="it-IT" altLang="ja-JP" sz="2000" dirty="0" err="1"/>
              <a:t>address</a:t>
            </a:r>
            <a:r>
              <a:rPr lang="it-IT" altLang="ja-JP" sz="2000" dirty="0"/>
              <a:t> </a:t>
            </a:r>
            <a:r>
              <a:rPr lang="it-IT" altLang="ja-JP" sz="2000" dirty="0" err="1"/>
              <a:t>at</a:t>
            </a:r>
            <a:r>
              <a:rPr lang="it-IT" altLang="ja-JP" sz="2000" dirty="0"/>
              <a:t> the 2003 International Solid State </a:t>
            </a:r>
            <a:r>
              <a:rPr lang="it-IT" altLang="ja-JP" sz="2000" dirty="0" err="1"/>
              <a:t>Circuits</a:t>
            </a:r>
            <a:r>
              <a:rPr lang="it-IT" altLang="ja-JP" sz="2000" dirty="0"/>
              <a:t> Conference.</a:t>
            </a:r>
            <a:endParaRPr lang="it-IT" altLang="it-IT" sz="2000" dirty="0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7F991DDA-9FC8-4FC1-A8C2-DA48D8683F9F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Diffusione della microelettronica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5">
            <a:extLst>
              <a:ext uri="{FF2B5EF4-FFF2-40B4-BE49-F238E27FC236}">
                <a16:creationId xmlns:a16="http://schemas.microsoft.com/office/drawing/2014/main" id="{0077A852-AC64-5893-5462-E0AB9979C80E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078413" y="1981200"/>
            <a:ext cx="3525837" cy="41148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it-IT" altLang="it-IT" sz="2400"/>
              <a:t>Le innovazioni produttive consentono la riduzione della dimensione caratteristica.</a:t>
            </a:r>
          </a:p>
          <a:p>
            <a:pPr eaLnBrk="1" hangingPunct="1"/>
            <a:r>
              <a:rPr lang="it-IT" altLang="it-IT" sz="2400"/>
              <a:t>Minore dimensione caratteristica porta ad un maggior numero di transistori per unità di area e quindi ad una maggiore densità.</a:t>
            </a:r>
          </a:p>
        </p:txBody>
      </p:sp>
      <p:pic>
        <p:nvPicPr>
          <p:cNvPr id="16388" name="Immagine 2">
            <a:extLst>
              <a:ext uri="{FF2B5EF4-FFF2-40B4-BE49-F238E27FC236}">
                <a16:creationId xmlns:a16="http://schemas.microsoft.com/office/drawing/2014/main" id="{837D16BD-1BBD-69F0-D40F-A97F25239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12776"/>
            <a:ext cx="4784725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C13559C4-C082-8D0A-7C30-2B56DD7F9BB8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Dimensione caratteristica </a:t>
            </a:r>
            <a:b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dei dispositivi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>
            <a:extLst>
              <a:ext uri="{FF2B5EF4-FFF2-40B4-BE49-F238E27FC236}">
                <a16:creationId xmlns:a16="http://schemas.microsoft.com/office/drawing/2014/main" id="{83FB66F7-5049-4D45-8713-F9734D001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735638"/>
            <a:ext cx="3810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1800">
                <a:latin typeface="Times" panose="02020603050405020304" pitchFamily="18" charset="0"/>
              </a:rPr>
              <a:t>Densità dei circuiti di memoria </a:t>
            </a:r>
            <a:br>
              <a:rPr lang="en-US" altLang="it-IT" sz="1800">
                <a:latin typeface="Times" panose="02020603050405020304" pitchFamily="18" charset="0"/>
              </a:rPr>
            </a:br>
            <a:r>
              <a:rPr lang="en-US" altLang="it-IT" sz="1800">
                <a:latin typeface="Times" panose="02020603050405020304" pitchFamily="18" charset="0"/>
              </a:rPr>
              <a:t>nel tempo</a:t>
            </a:r>
            <a:endParaRPr lang="en-US" altLang="it-IT" sz="1600">
              <a:latin typeface="Times" panose="02020603050405020304" pitchFamily="18" charset="0"/>
            </a:endParaRPr>
          </a:p>
        </p:txBody>
      </p:sp>
      <p:sp>
        <p:nvSpPr>
          <p:cNvPr id="18436" name="Rectangle 6">
            <a:extLst>
              <a:ext uri="{FF2B5EF4-FFF2-40B4-BE49-F238E27FC236}">
                <a16:creationId xmlns:a16="http://schemas.microsoft.com/office/drawing/2014/main" id="{7471DB5D-9384-DE5E-941C-D6D8CF44A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735638"/>
            <a:ext cx="3886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1800">
                <a:latin typeface="Times" panose="02020603050405020304" pitchFamily="18" charset="0"/>
              </a:rPr>
              <a:t>Complessità dei microprocessori </a:t>
            </a:r>
            <a:br>
              <a:rPr lang="en-US" altLang="it-IT" sz="1800">
                <a:latin typeface="Times" panose="02020603050405020304" pitchFamily="18" charset="0"/>
              </a:rPr>
            </a:br>
            <a:r>
              <a:rPr lang="en-US" altLang="it-IT" sz="1800">
                <a:latin typeface="Times" panose="02020603050405020304" pitchFamily="18" charset="0"/>
              </a:rPr>
              <a:t>nel tempo</a:t>
            </a:r>
            <a:endParaRPr lang="en-US" altLang="it-IT" sz="1600">
              <a:latin typeface="Times" panose="02020603050405020304" pitchFamily="18" charset="0"/>
            </a:endParaRPr>
          </a:p>
        </p:txBody>
      </p:sp>
      <p:pic>
        <p:nvPicPr>
          <p:cNvPr id="18437" name="Immagine 2">
            <a:extLst>
              <a:ext uri="{FF2B5EF4-FFF2-40B4-BE49-F238E27FC236}">
                <a16:creationId xmlns:a16="http://schemas.microsoft.com/office/drawing/2014/main" id="{4514FF27-B2C3-928D-1D9D-143538264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773238"/>
            <a:ext cx="4343400" cy="402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Immagine 3">
            <a:extLst>
              <a:ext uri="{FF2B5EF4-FFF2-40B4-BE49-F238E27FC236}">
                <a16:creationId xmlns:a16="http://schemas.microsoft.com/office/drawing/2014/main" id="{0B3F05EE-CB76-6212-3BD9-2F555ACB5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757363"/>
            <a:ext cx="3886200" cy="404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E443398E-A415-9C0B-E79D-A784EBEAC92B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Rapido incremento della densità </a:t>
            </a:r>
            <a:b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microelettronica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>
            <a:extLst>
              <a:ext uri="{FF2B5EF4-FFF2-40B4-BE49-F238E27FC236}">
                <a16:creationId xmlns:a16="http://schemas.microsoft.com/office/drawing/2014/main" id="{33769DAA-4366-7734-1CE8-E2C3F46025E6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484313"/>
            <a:ext cx="3810000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altLang="it-IT" sz="2600"/>
              <a:t>I segnali analogici assumono valori continui – tipicamente tensione o corrente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600"/>
              <a:t>I segnali digitali assumono livelli discreti. Solitamente utilizziamo segnali binari che utilizzano solo due livelli.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600"/>
              <a:t>Un livello è definito 0 logico, mentre l</a:t>
            </a:r>
            <a:r>
              <a:rPr lang="it-IT" altLang="it-IT" sz="2600">
                <a:latin typeface="Arial" panose="020B0604020202020204" pitchFamily="34" charset="0"/>
              </a:rPr>
              <a:t>’</a:t>
            </a:r>
            <a:r>
              <a:rPr lang="it-IT" altLang="ja-JP" sz="2600"/>
              <a:t>altro è definito 1 logico.</a:t>
            </a:r>
            <a:endParaRPr lang="it-IT" altLang="it-IT" sz="2600"/>
          </a:p>
        </p:txBody>
      </p:sp>
      <p:pic>
        <p:nvPicPr>
          <p:cNvPr id="20484" name="Picture 5">
            <a:extLst>
              <a:ext uri="{FF2B5EF4-FFF2-40B4-BE49-F238E27FC236}">
                <a16:creationId xmlns:a16="http://schemas.microsoft.com/office/drawing/2014/main" id="{CC616983-9544-1A3B-97D9-4B59FC884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34" b="7097"/>
          <a:stretch>
            <a:fillRect/>
          </a:stretch>
        </p:blipFill>
        <p:spPr bwMode="auto">
          <a:xfrm>
            <a:off x="608013" y="1981200"/>
            <a:ext cx="396398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Immagine 1">
            <a:extLst>
              <a:ext uri="{FF2B5EF4-FFF2-40B4-BE49-F238E27FC236}">
                <a16:creationId xmlns:a16="http://schemas.microsoft.com/office/drawing/2014/main" id="{820E4FFE-099E-9711-53DD-42D910B3EA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076700"/>
            <a:ext cx="4252913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01518F04-023E-912D-33EB-846C9B3F69E7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Tipologie di segnali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7">
            <a:extLst>
              <a:ext uri="{FF2B5EF4-FFF2-40B4-BE49-F238E27FC236}">
                <a16:creationId xmlns:a16="http://schemas.microsoft.com/office/drawing/2014/main" id="{8D412787-D06F-1D2A-10B8-BF757115C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3" y="1981200"/>
            <a:ext cx="8078787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391" name="Rectangle 10">
            <a:extLst>
              <a:ext uri="{FF2B5EF4-FFF2-40B4-BE49-F238E27FC236}">
                <a16:creationId xmlns:a16="http://schemas.microsoft.com/office/drawing/2014/main" id="{F318D82B-F17F-B354-3836-020EFAEB9D4E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5800" y="4146550"/>
            <a:ext cx="3810000" cy="194945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it-IT" sz="2400" dirty="0">
                <a:ea typeface="+mn-ea"/>
                <a:cs typeface="+mn-cs"/>
              </a:rPr>
              <a:t>I segnali analogici sono continui nel tempo e in tensione o corrente.  (La carica può anche essere utilizzata come segnale di trasporto)</a:t>
            </a:r>
          </a:p>
        </p:txBody>
      </p:sp>
      <p:sp>
        <p:nvSpPr>
          <p:cNvPr id="144392" name="Rectangle 11">
            <a:extLst>
              <a:ext uri="{FF2B5EF4-FFF2-40B4-BE49-F238E27FC236}">
                <a16:creationId xmlns:a16="http://schemas.microsoft.com/office/drawing/2014/main" id="{5D4A0377-D2EA-C49C-20F2-48ACB01F7730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4146550"/>
            <a:ext cx="3810000" cy="194945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it-IT" sz="2400" dirty="0">
                <a:ea typeface="+mn-ea"/>
                <a:cs typeface="+mn-cs"/>
              </a:rPr>
              <a:t>Dopo la digitalizzazione un segnale analogico diventa un insieme di valori discreti, separati da </a:t>
            </a:r>
            <a:r>
              <a:rPr lang="it-IT" sz="2400" dirty="0" err="1">
                <a:ea typeface="+mn-ea"/>
                <a:cs typeface="+mn-cs"/>
              </a:rPr>
              <a:t>intevalli</a:t>
            </a:r>
            <a:r>
              <a:rPr lang="it-IT" sz="2400" dirty="0">
                <a:ea typeface="+mn-ea"/>
                <a:cs typeface="+mn-cs"/>
              </a:rPr>
              <a:t> di tempo fissi.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63EE00B6-09EB-3D8D-DFFC-FCEC86F8D83B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Segnali analogici e digitali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5">
            <a:extLst>
              <a:ext uri="{FF2B5EF4-FFF2-40B4-BE49-F238E27FC236}">
                <a16:creationId xmlns:a16="http://schemas.microsoft.com/office/drawing/2014/main" id="{F6FF9A57-9CB9-284C-ECA5-8C2F2C96917F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82575" y="3644900"/>
            <a:ext cx="7772400" cy="2309813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it-IT" altLang="it-IT" sz="2800"/>
              <a:t>Per un convertitore D/A a n-bit, la tensione di uscita è:</a:t>
            </a:r>
            <a:br>
              <a:rPr lang="it-IT" altLang="it-IT" sz="2800"/>
            </a:br>
            <a:endParaRPr lang="it-IT" altLang="it-IT" sz="2800"/>
          </a:p>
          <a:p>
            <a:pPr eaLnBrk="1" hangingPunct="1"/>
            <a:r>
              <a:rPr lang="it-IT" altLang="it-IT" sz="2800"/>
              <a:t>La più piccola variazione di tensione possibile è conosciuta come bit meno significativo o LSB.</a:t>
            </a:r>
          </a:p>
        </p:txBody>
      </p:sp>
      <p:graphicFrame>
        <p:nvGraphicFramePr>
          <p:cNvPr id="24580" name="Object 7">
            <a:extLst>
              <a:ext uri="{FF2B5EF4-FFF2-40B4-BE49-F238E27FC236}">
                <a16:creationId xmlns:a16="http://schemas.microsoft.com/office/drawing/2014/main" id="{9899A285-73EF-D1CA-DAF5-97C3F1BF68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7600" y="5837238"/>
          <a:ext cx="2041525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50531" imgH="241195" progId="Equation.DSMT4">
                  <p:embed/>
                </p:oleObj>
              </mc:Choice>
              <mc:Fallback>
                <p:oleObj name="Equation" r:id="rId3" imgW="850531" imgH="241195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5837238"/>
                        <a:ext cx="2041525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Object 9">
            <a:extLst>
              <a:ext uri="{FF2B5EF4-FFF2-40B4-BE49-F238E27FC236}">
                <a16:creationId xmlns:a16="http://schemas.microsoft.com/office/drawing/2014/main" id="{B6A49D04-6021-C99B-6BF2-EA34108D8D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78088" y="4437063"/>
          <a:ext cx="5059362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108200" imgH="241300" progId="Equation.DSMT4">
                  <p:embed/>
                </p:oleObj>
              </mc:Choice>
              <mc:Fallback>
                <p:oleObj name="Equation" r:id="rId5" imgW="2108200" imgH="2413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8088" y="4437063"/>
                        <a:ext cx="5059362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10">
            <a:extLst>
              <a:ext uri="{FF2B5EF4-FFF2-40B4-BE49-F238E27FC236}">
                <a16:creationId xmlns:a16="http://schemas.microsoft.com/office/drawing/2014/main" id="{D87DFCAF-79D3-4A89-5BC9-511D4BC46C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27663" y="3159125"/>
          <a:ext cx="3105150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7" imgW="1879600" imgH="228600" progId="Equation.3">
                  <p:embed/>
                </p:oleObj>
              </mc:Choice>
              <mc:Fallback>
                <p:oleObj name="Equazione" r:id="rId7" imgW="187960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7663" y="3159125"/>
                        <a:ext cx="3105150" cy="37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3" name="Immagine 1">
            <a:extLst>
              <a:ext uri="{FF2B5EF4-FFF2-40B4-BE49-F238E27FC236}">
                <a16:creationId xmlns:a16="http://schemas.microsoft.com/office/drawing/2014/main" id="{48AE2AA7-6616-9584-4DED-D9D891F70E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1125538"/>
            <a:ext cx="4778375" cy="234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6BBE5C40-9E4C-D582-20F6-6D62AB502496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Conversione Digitale/Analogica (D/A)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Immagine 1">
            <a:extLst>
              <a:ext uri="{FF2B5EF4-FFF2-40B4-BE49-F238E27FC236}">
                <a16:creationId xmlns:a16="http://schemas.microsoft.com/office/drawing/2014/main" id="{A1DE4319-C835-9507-5DA1-87E87F857A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19" y="1160463"/>
            <a:ext cx="5160962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3">
            <a:extLst>
              <a:ext uri="{FF2B5EF4-FFF2-40B4-BE49-F238E27FC236}">
                <a16:creationId xmlns:a16="http://schemas.microsoft.com/office/drawing/2014/main" id="{ECB9F695-9122-0DC8-3082-4176E03D61BE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5800" y="3644900"/>
            <a:ext cx="7772400" cy="1878013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altLang="it-IT" sz="2400"/>
              <a:t>La tensione analogica in ingresso </a:t>
            </a:r>
            <a:r>
              <a:rPr lang="it-IT" altLang="it-IT" sz="2400" i="1"/>
              <a:t>v</a:t>
            </a:r>
            <a:r>
              <a:rPr lang="it-IT" altLang="it-IT" sz="2400" i="1" baseline="-25000"/>
              <a:t>x</a:t>
            </a:r>
            <a:r>
              <a:rPr lang="it-IT" altLang="it-IT" sz="2400"/>
              <a:t> è convertita al più vicino numero su n-bit.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400"/>
              <a:t>Per un convertitore a 4 bit, ingressi 0 </a:t>
            </a:r>
            <a:r>
              <a:rPr lang="it-IT" altLang="it-IT" sz="2400">
                <a:sym typeface="Wingdings" panose="05000000000000000000" pitchFamily="2" charset="2"/>
              </a:rPr>
              <a:t></a:t>
            </a:r>
            <a:r>
              <a:rPr lang="it-IT" altLang="it-IT" sz="2400"/>
              <a:t> v</a:t>
            </a:r>
            <a:r>
              <a:rPr lang="it-IT" altLang="it-IT" sz="2400" baseline="-25000"/>
              <a:t>x</a:t>
            </a:r>
            <a:r>
              <a:rPr lang="it-IT" altLang="it-IT" sz="2400"/>
              <a:t> portano a uscite digitali 0000 </a:t>
            </a:r>
            <a:r>
              <a:rPr lang="it-IT" altLang="it-IT" sz="2400">
                <a:sym typeface="Wingdings" panose="05000000000000000000" pitchFamily="2" charset="2"/>
              </a:rPr>
              <a:t></a:t>
            </a:r>
            <a:r>
              <a:rPr lang="it-IT" altLang="it-IT" sz="2400"/>
              <a:t> 1111.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400"/>
              <a:t>L</a:t>
            </a:r>
            <a:r>
              <a:rPr lang="it-IT" altLang="ja-JP" sz="2400">
                <a:latin typeface="Arial" panose="020B0604020202020204" pitchFamily="34" charset="0"/>
              </a:rPr>
              <a:t>’</a:t>
            </a:r>
            <a:r>
              <a:rPr lang="it-IT" altLang="ja-JP" sz="2400"/>
              <a:t>uscita è un</a:t>
            </a:r>
            <a:r>
              <a:rPr lang="it-IT" altLang="ja-JP" sz="2400">
                <a:latin typeface="Arial" panose="020B0604020202020204" pitchFamily="34" charset="0"/>
              </a:rPr>
              <a:t>’</a:t>
            </a:r>
            <a:r>
              <a:rPr lang="it-IT" altLang="ja-JP" sz="2400"/>
              <a:t>approssimazione dell</a:t>
            </a:r>
            <a:r>
              <a:rPr lang="it-IT" altLang="ja-JP" sz="2400">
                <a:latin typeface="Arial" panose="020B0604020202020204" pitchFamily="34" charset="0"/>
              </a:rPr>
              <a:t>’</a:t>
            </a:r>
            <a:r>
              <a:rPr lang="it-IT" altLang="ja-JP" sz="2400"/>
              <a:t>ingresso a causa della limitata risoluzione dell</a:t>
            </a:r>
            <a:r>
              <a:rPr lang="it-IT" altLang="ja-JP" sz="2400">
                <a:latin typeface="Arial" panose="020B0604020202020204" pitchFamily="34" charset="0"/>
              </a:rPr>
              <a:t>’</a:t>
            </a:r>
            <a:r>
              <a:rPr lang="it-IT" altLang="ja-JP" sz="2400"/>
              <a:t>uscita a n-bit.  L</a:t>
            </a:r>
            <a:r>
              <a:rPr lang="it-IT" altLang="ja-JP" sz="2400">
                <a:latin typeface="Arial" panose="020B0604020202020204" pitchFamily="34" charset="0"/>
              </a:rPr>
              <a:t>’</a:t>
            </a:r>
            <a:r>
              <a:rPr lang="it-IT" altLang="ja-JP" sz="2400"/>
              <a:t>errore si esprime come:</a:t>
            </a:r>
          </a:p>
          <a:p>
            <a:pPr eaLnBrk="1" hangingPunct="1">
              <a:lnSpc>
                <a:spcPct val="90000"/>
              </a:lnSpc>
            </a:pPr>
            <a:endParaRPr lang="it-IT" altLang="it-IT" sz="2400"/>
          </a:p>
        </p:txBody>
      </p:sp>
      <p:graphicFrame>
        <p:nvGraphicFramePr>
          <p:cNvPr id="26628" name="Object 6">
            <a:extLst>
              <a:ext uri="{FF2B5EF4-FFF2-40B4-BE49-F238E27FC236}">
                <a16:creationId xmlns:a16="http://schemas.microsoft.com/office/drawing/2014/main" id="{D83A61B1-AB7C-B6DA-7360-3E98E6B098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24075" y="5949950"/>
          <a:ext cx="4895850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13000" imgH="279400" progId="Equation.DSMT4">
                  <p:embed/>
                </p:oleObj>
              </mc:Choice>
              <mc:Fallback>
                <p:oleObj name="Equation" r:id="rId4" imgW="2413000" imgH="2794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5949950"/>
                        <a:ext cx="4895850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3">
            <a:extLst>
              <a:ext uri="{FF2B5EF4-FFF2-40B4-BE49-F238E27FC236}">
                <a16:creationId xmlns:a16="http://schemas.microsoft.com/office/drawing/2014/main" id="{DF1ADDE9-B070-269E-971A-4850AF04E34B}"/>
              </a:ext>
            </a:extLst>
          </p:cNvPr>
          <p:cNvSpPr txBox="1">
            <a:spLocks/>
          </p:cNvSpPr>
          <p:nvPr/>
        </p:nvSpPr>
        <p:spPr>
          <a:xfrm>
            <a:off x="611189" y="908050"/>
            <a:ext cx="7200900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Conversione Analogico/Digitale (A/D)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5" name="Object 6">
            <a:extLst>
              <a:ext uri="{FF2B5EF4-FFF2-40B4-BE49-F238E27FC236}">
                <a16:creationId xmlns:a16="http://schemas.microsoft.com/office/drawing/2014/main" id="{1BA5EF59-ACC0-4BE8-1FF1-67EEF076F5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58925" y="5438775"/>
          <a:ext cx="6207125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25700" imgH="279400" progId="Equation.DSMT4">
                  <p:embed/>
                </p:oleObj>
              </mc:Choice>
              <mc:Fallback>
                <p:oleObj name="Equation" r:id="rId3" imgW="2425700" imgH="2794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8925" y="5438775"/>
                        <a:ext cx="6207125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76" name="Immagine 1">
            <a:extLst>
              <a:ext uri="{FF2B5EF4-FFF2-40B4-BE49-F238E27FC236}">
                <a16:creationId xmlns:a16="http://schemas.microsoft.com/office/drawing/2014/main" id="{BE3D58D7-FC6A-B4A8-075E-0F1C335041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96975"/>
            <a:ext cx="8383588" cy="395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528DC07A-9519-8005-C004-4379ED0581F4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Caratteristiche dei convertitori A/D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>
            <a:extLst>
              <a:ext uri="{FF2B5EF4-FFF2-40B4-BE49-F238E27FC236}">
                <a16:creationId xmlns:a16="http://schemas.microsoft.com/office/drawing/2014/main" id="{F78363B1-34D3-1C51-FCAC-5E0D693A69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535113"/>
            <a:ext cx="7772400" cy="4989512"/>
          </a:xfrm>
        </p:spPr>
        <p:txBody>
          <a:bodyPr/>
          <a:lstStyle/>
          <a:p>
            <a:pPr eaLnBrk="1" hangingPunct="1"/>
            <a:r>
              <a:rPr lang="it-IT" altLang="it-IT"/>
              <a:t>Segnale totale = Componenti continue + segnali varianti nel tempo</a:t>
            </a:r>
          </a:p>
          <a:p>
            <a:pPr eaLnBrk="1" hangingPunct="1">
              <a:buFontTx/>
              <a:buNone/>
            </a:pPr>
            <a:endParaRPr lang="it-IT" altLang="it-IT"/>
          </a:p>
          <a:p>
            <a:pPr eaLnBrk="1" hangingPunct="1">
              <a:buFontTx/>
              <a:buNone/>
            </a:pPr>
            <a:endParaRPr lang="it-IT" altLang="it-IT"/>
          </a:p>
          <a:p>
            <a:pPr eaLnBrk="1" hangingPunct="1"/>
            <a:r>
              <a:rPr lang="it-IT" altLang="it-IT" sz="2800"/>
              <a:t>Resistenza e conduttanza – R e G con lo stesso pedice rappresentano valori reciproci.  Nelle formule sarà utilizzata la forma più conveniente.</a:t>
            </a:r>
          </a:p>
        </p:txBody>
      </p:sp>
      <p:graphicFrame>
        <p:nvGraphicFramePr>
          <p:cNvPr id="30724" name="Object 5">
            <a:extLst>
              <a:ext uri="{FF2B5EF4-FFF2-40B4-BE49-F238E27FC236}">
                <a16:creationId xmlns:a16="http://schemas.microsoft.com/office/drawing/2014/main" id="{94E7F869-1832-DB2D-A946-D5A931F289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67100" y="2636838"/>
          <a:ext cx="2208213" cy="122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63225" imgH="482391" progId="Equation.DSMT4">
                  <p:embed/>
                </p:oleObj>
              </mc:Choice>
              <mc:Fallback>
                <p:oleObj name="Equation" r:id="rId3" imgW="863225" imgH="482391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7100" y="2636838"/>
                        <a:ext cx="2208213" cy="1227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6">
            <a:extLst>
              <a:ext uri="{FF2B5EF4-FFF2-40B4-BE49-F238E27FC236}">
                <a16:creationId xmlns:a16="http://schemas.microsoft.com/office/drawing/2014/main" id="{ECB3144D-27B0-384F-49C5-2D0F1C06D5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24213" y="5373688"/>
          <a:ext cx="269557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20227" imgH="431613" progId="Equation.DSMT4">
                  <p:embed/>
                </p:oleObj>
              </mc:Choice>
              <mc:Fallback>
                <p:oleObj name="Equation" r:id="rId5" imgW="1320227" imgH="431613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4213" y="5373688"/>
                        <a:ext cx="2695575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3">
            <a:extLst>
              <a:ext uri="{FF2B5EF4-FFF2-40B4-BE49-F238E27FC236}">
                <a16:creationId xmlns:a16="http://schemas.microsoft.com/office/drawing/2014/main" id="{4F60C018-EEEB-7EF0-9927-E0F60017FF9E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Convenzioni sulle notazioni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>
            <a:extLst>
              <a:ext uri="{FF2B5EF4-FFF2-40B4-BE49-F238E27FC236}">
                <a16:creationId xmlns:a16="http://schemas.microsoft.com/office/drawing/2014/main" id="{80CE7AD9-11D8-E475-409C-53B770D59B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1535113"/>
            <a:ext cx="8856662" cy="49895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altLang="it-IT" sz="2400"/>
              <a:t>Definire in maniera chiara il </a:t>
            </a:r>
            <a:r>
              <a:rPr lang="it-IT" altLang="it-IT" sz="2400" b="1"/>
              <a:t>problema</a:t>
            </a:r>
            <a:r>
              <a:rPr lang="it-IT" altLang="it-IT" sz="240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400"/>
              <a:t>Elencare le </a:t>
            </a:r>
            <a:r>
              <a:rPr lang="it-IT" altLang="it-IT" sz="2400" b="1"/>
              <a:t>informazioni e i dati a disposizione</a:t>
            </a:r>
            <a:r>
              <a:rPr lang="it-IT" altLang="it-IT" sz="240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400"/>
              <a:t>Identificare le </a:t>
            </a:r>
            <a:r>
              <a:rPr lang="it-IT" altLang="it-IT" sz="2400" b="1"/>
              <a:t>incognite</a:t>
            </a:r>
            <a:r>
              <a:rPr lang="it-IT" altLang="it-IT" sz="2400"/>
              <a:t> richieste per la soluzione.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400"/>
              <a:t>Elencare le </a:t>
            </a:r>
            <a:r>
              <a:rPr lang="it-IT" altLang="it-IT" sz="2400" b="1"/>
              <a:t>ipotesi</a:t>
            </a:r>
            <a:r>
              <a:rPr lang="it-IT" altLang="it-IT" sz="240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400"/>
              <a:t>Sviluppare un </a:t>
            </a:r>
            <a:r>
              <a:rPr lang="it-IT" altLang="it-IT" sz="2400" b="1"/>
              <a:t>approccio</a:t>
            </a:r>
            <a:r>
              <a:rPr lang="it-IT" altLang="it-IT" sz="2400"/>
              <a:t> alla soluzione.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400"/>
              <a:t>Effettuare un</a:t>
            </a:r>
            <a:r>
              <a:rPr lang="it-IT" altLang="ja-JP" sz="2400">
                <a:latin typeface="Arial" panose="020B0604020202020204" pitchFamily="34" charset="0"/>
              </a:rPr>
              <a:t>’</a:t>
            </a:r>
            <a:r>
              <a:rPr lang="it-IT" altLang="ja-JP" sz="2400" b="1"/>
              <a:t>analisi</a:t>
            </a:r>
            <a:r>
              <a:rPr lang="it-IT" altLang="ja-JP" sz="2400"/>
              <a:t> basata sull</a:t>
            </a:r>
            <a:r>
              <a:rPr lang="it-IT" altLang="ja-JP" sz="2400">
                <a:latin typeface="Arial" panose="020B0604020202020204" pitchFamily="34" charset="0"/>
              </a:rPr>
              <a:t>’</a:t>
            </a:r>
            <a:r>
              <a:rPr lang="it-IT" altLang="ja-JP" sz="2400"/>
              <a:t>approccio definito.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400" b="1"/>
              <a:t>Verificare i risultati </a:t>
            </a:r>
            <a:r>
              <a:rPr lang="it-IT" altLang="it-IT" sz="2400"/>
              <a:t>e le ipotesi.</a:t>
            </a:r>
          </a:p>
          <a:p>
            <a:pPr lvl="1" eaLnBrk="1" hangingPunct="1">
              <a:lnSpc>
                <a:spcPct val="90000"/>
              </a:lnSpc>
            </a:pPr>
            <a:r>
              <a:rPr lang="it-IT" altLang="it-IT" sz="2000"/>
              <a:t>Il problema è stato risolto? Tutte le incognite sono state identificate?</a:t>
            </a:r>
          </a:p>
          <a:p>
            <a:pPr lvl="1" eaLnBrk="1" hangingPunct="1">
              <a:lnSpc>
                <a:spcPct val="90000"/>
              </a:lnSpc>
            </a:pPr>
            <a:r>
              <a:rPr lang="it-IT" altLang="it-IT" sz="2000"/>
              <a:t>I calcoli sono corretti? Le ipotesi sono state soddisfatte?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400" b="1"/>
              <a:t>Analizzare la soluzione</a:t>
            </a:r>
            <a:r>
              <a:rPr lang="it-IT" altLang="it-IT" sz="240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it-IT" altLang="it-IT" sz="2000"/>
              <a:t>I risultati rispettano vincoli ragionevoli?</a:t>
            </a:r>
          </a:p>
          <a:p>
            <a:pPr lvl="1" eaLnBrk="1" hangingPunct="1">
              <a:lnSpc>
                <a:spcPct val="90000"/>
              </a:lnSpc>
            </a:pPr>
            <a:r>
              <a:rPr lang="it-IT" altLang="it-IT" sz="2000"/>
              <a:t>I valori sono realizzabili?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400"/>
              <a:t>Utilizzare </a:t>
            </a:r>
            <a:r>
              <a:rPr lang="it-IT" altLang="it-IT" sz="2400" b="1"/>
              <a:t>l’</a:t>
            </a:r>
            <a:r>
              <a:rPr lang="it-IT" altLang="ja-JP" sz="2400" b="1"/>
              <a:t>analisi assistita al calcolatore </a:t>
            </a:r>
            <a:r>
              <a:rPr lang="it-IT" altLang="ja-JP" sz="2400"/>
              <a:t>per verificare i risultati.</a:t>
            </a:r>
            <a:endParaRPr lang="it-IT" altLang="it-IT" sz="2400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80F21B21-FC8F-9EE5-2C9F-B3928C378909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Metodologia per la soluzione dei problemi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>
            <a:extLst>
              <a:ext uri="{FF2B5EF4-FFF2-40B4-BE49-F238E27FC236}">
                <a16:creationId xmlns:a16="http://schemas.microsoft.com/office/drawing/2014/main" id="{30207FDE-123C-CA9F-594F-1EB6C35C469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844675"/>
            <a:ext cx="7921625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it-IT" altLang="it-IT" sz="2000" dirty="0"/>
              <a:t>Se l</a:t>
            </a:r>
            <a:r>
              <a:rPr lang="it-IT" altLang="it-IT" sz="2000" dirty="0">
                <a:latin typeface="Arial" panose="020B0604020202020204" pitchFamily="34" charset="0"/>
              </a:rPr>
              <a:t>’</a:t>
            </a:r>
            <a:r>
              <a:rPr lang="it-IT" altLang="ja-JP" sz="2000" dirty="0"/>
              <a:t>alimentatore è </a:t>
            </a:r>
            <a:r>
              <a:rPr lang="it-IT" altLang="ja-JP" sz="2000" dirty="0">
                <a:latin typeface="+mj-lt"/>
              </a:rPr>
              <a:t>da </a:t>
            </a:r>
            <a:r>
              <a:rPr lang="it-IT" altLang="ja-JP" sz="2000" dirty="0">
                <a:latin typeface="+mj-lt"/>
                <a:cs typeface="Times New Roman" panose="02020603050405020304" pitchFamily="18" charset="0"/>
              </a:rPr>
              <a:t>±</a:t>
            </a:r>
            <a:r>
              <a:rPr lang="it-IT" altLang="ja-JP" sz="2000" dirty="0">
                <a:latin typeface="+mj-lt"/>
              </a:rPr>
              <a:t>10 V, </a:t>
            </a:r>
            <a:r>
              <a:rPr lang="it-IT" altLang="ja-JP" sz="2000" dirty="0"/>
              <a:t>un valore di tensione di 15 V (non rientra nella gamma di tensioni di alimentazione) non è accettabile.</a:t>
            </a:r>
          </a:p>
          <a:p>
            <a:pPr eaLnBrk="1" hangingPunct="1">
              <a:defRPr/>
            </a:pPr>
            <a:r>
              <a:rPr lang="it-IT" altLang="it-IT" sz="2000" dirty="0"/>
              <a:t>Generalmente le correnti in un circuito possono variare tra 1 µA e qualche centinaio di milliampere.</a:t>
            </a:r>
          </a:p>
          <a:p>
            <a:pPr eaLnBrk="1" hangingPunct="1">
              <a:defRPr/>
            </a:pPr>
            <a:r>
              <a:rPr lang="it-IT" altLang="it-IT" sz="2000" dirty="0"/>
              <a:t>Una corrente di 3.2 A è probabilmente irragionevole e dovrebbe essere ricontrollata.</a:t>
            </a:r>
          </a:p>
          <a:p>
            <a:pPr eaLnBrk="1" hangingPunct="1">
              <a:defRPr/>
            </a:pPr>
            <a:r>
              <a:rPr lang="it-IT" altLang="it-IT" sz="2000" dirty="0"/>
              <a:t>La tensione picco-picco dovrebbe essere compresa nell</a:t>
            </a:r>
            <a:r>
              <a:rPr lang="it-IT" altLang="ja-JP" sz="2000" dirty="0">
                <a:latin typeface="Arial" panose="020B0604020202020204" pitchFamily="34" charset="0"/>
              </a:rPr>
              <a:t>’</a:t>
            </a:r>
            <a:r>
              <a:rPr lang="it-IT" altLang="ja-JP" sz="2000" dirty="0"/>
              <a:t>intervallo di funzionamento dell</a:t>
            </a:r>
            <a:r>
              <a:rPr lang="it-IT" altLang="ja-JP" sz="2000" dirty="0">
                <a:latin typeface="Arial" panose="020B0604020202020204" pitchFamily="34" charset="0"/>
              </a:rPr>
              <a:t>’</a:t>
            </a:r>
            <a:r>
              <a:rPr lang="it-IT" altLang="ja-JP" sz="2000" dirty="0"/>
              <a:t>alimentatore.</a:t>
            </a:r>
          </a:p>
          <a:p>
            <a:pPr eaLnBrk="1" hangingPunct="1">
              <a:defRPr/>
            </a:pPr>
            <a:r>
              <a:rPr lang="it-IT" altLang="it-IT" sz="2000" dirty="0"/>
              <a:t>Se il valore calcolato non è realistico dovrebbe essere ricontrollato.  Ad esempio nel caso di una resistenza di 0.013 Ω.</a:t>
            </a:r>
          </a:p>
          <a:p>
            <a:pPr eaLnBrk="1" hangingPunct="1">
              <a:defRPr/>
            </a:pPr>
            <a:r>
              <a:rPr lang="it-IT" altLang="it-IT" sz="2000" dirty="0"/>
              <a:t>Considerando le variazioni intrinseche in molti componenti elettronici, tre cifre significative sono una rappresentazione adeguata del risultato. Tre cifre significative saranno utilizzate nel testo. 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271110A2-B336-3E17-3156-7B58AF3FC76E}"/>
              </a:ext>
            </a:extLst>
          </p:cNvPr>
          <p:cNvSpPr txBox="1">
            <a:spLocks/>
          </p:cNvSpPr>
          <p:nvPr/>
        </p:nvSpPr>
        <p:spPr>
          <a:xfrm>
            <a:off x="611189" y="908050"/>
            <a:ext cx="7200900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 sono valori numerici ragionevoli?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>
            <a:extLst>
              <a:ext uri="{FF2B5EF4-FFF2-40B4-BE49-F238E27FC236}">
                <a16:creationId xmlns:a16="http://schemas.microsoft.com/office/drawing/2014/main" id="{5A305776-A803-8D0E-C980-1C72E0FA3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76400"/>
            <a:ext cx="3276600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868" name="Object 4">
            <a:extLst>
              <a:ext uri="{FF2B5EF4-FFF2-40B4-BE49-F238E27FC236}">
                <a16:creationId xmlns:a16="http://schemas.microsoft.com/office/drawing/2014/main" id="{B8427604-5B72-35E7-A8F7-12DBF2AE14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3113" y="1836738"/>
          <a:ext cx="1117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58800" imgH="228600" progId="Equation.DSMT4">
                  <p:embed/>
                </p:oleObj>
              </mc:Choice>
              <mc:Fallback>
                <p:oleObj name="Equation" r:id="rId4" imgW="558800" imgH="22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113" y="1836738"/>
                        <a:ext cx="1117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9" name="Object 5">
            <a:extLst>
              <a:ext uri="{FF2B5EF4-FFF2-40B4-BE49-F238E27FC236}">
                <a16:creationId xmlns:a16="http://schemas.microsoft.com/office/drawing/2014/main" id="{DEBB9C57-DB30-231F-615D-7A93ED4FEF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71725" y="1835150"/>
          <a:ext cx="1168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83947" imgH="228501" progId="Equation.DSMT4">
                  <p:embed/>
                </p:oleObj>
              </mc:Choice>
              <mc:Fallback>
                <p:oleObj name="Equation" r:id="rId6" imgW="583947" imgH="228501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1725" y="1835150"/>
                        <a:ext cx="1168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0" name="Object 7">
            <a:extLst>
              <a:ext uri="{FF2B5EF4-FFF2-40B4-BE49-F238E27FC236}">
                <a16:creationId xmlns:a16="http://schemas.microsoft.com/office/drawing/2014/main" id="{E00A42F9-73E1-5FF8-E80C-F020442FFD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6125" y="2984500"/>
          <a:ext cx="29956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98600" imgH="228600" progId="Equation.DSMT4">
                  <p:embed/>
                </p:oleObj>
              </mc:Choice>
              <mc:Fallback>
                <p:oleObj name="Equation" r:id="rId8" imgW="149860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125" y="2984500"/>
                        <a:ext cx="29956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1" name="Object 8">
            <a:extLst>
              <a:ext uri="{FF2B5EF4-FFF2-40B4-BE49-F238E27FC236}">
                <a16:creationId xmlns:a16="http://schemas.microsoft.com/office/drawing/2014/main" id="{EE7C2861-F83F-F9AF-CB38-CD33FC8F55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6125" y="3446463"/>
          <a:ext cx="154781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74364" imgH="431613" progId="Equation.DSMT4">
                  <p:embed/>
                </p:oleObj>
              </mc:Choice>
              <mc:Fallback>
                <p:oleObj name="Equation" r:id="rId10" imgW="774364" imgH="431613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125" y="3446463"/>
                        <a:ext cx="1547813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2" name="Object 9">
            <a:extLst>
              <a:ext uri="{FF2B5EF4-FFF2-40B4-BE49-F238E27FC236}">
                <a16:creationId xmlns:a16="http://schemas.microsoft.com/office/drawing/2014/main" id="{E7A67729-60E2-5D79-52AA-72E19F820A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28825" y="5211763"/>
          <a:ext cx="18542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27100" imgH="431800" progId="Equation.DSMT4">
                  <p:embed/>
                </p:oleObj>
              </mc:Choice>
              <mc:Fallback>
                <p:oleObj name="Equation" r:id="rId12" imgW="927100" imgH="431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8825" y="5211763"/>
                        <a:ext cx="18542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3" name="Object 10">
            <a:extLst>
              <a:ext uri="{FF2B5EF4-FFF2-40B4-BE49-F238E27FC236}">
                <a16:creationId xmlns:a16="http://schemas.microsoft.com/office/drawing/2014/main" id="{896C3547-FBD2-473B-D06E-72730E189C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76825" y="5230813"/>
          <a:ext cx="187801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939392" imgH="431613" progId="Equation.DSMT4">
                  <p:embed/>
                </p:oleObj>
              </mc:Choice>
              <mc:Fallback>
                <p:oleObj name="Equation" r:id="rId14" imgW="939392" imgH="431613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5230813"/>
                        <a:ext cx="1878013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4" name="Rectangle 11">
            <a:extLst>
              <a:ext uri="{FF2B5EF4-FFF2-40B4-BE49-F238E27FC236}">
                <a16:creationId xmlns:a16="http://schemas.microsoft.com/office/drawing/2014/main" id="{2864972D-B390-63AE-2818-12FD3F4E7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438400"/>
            <a:ext cx="4124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Applicando la KVL alla maglia,</a:t>
            </a:r>
          </a:p>
        </p:txBody>
      </p:sp>
      <p:sp>
        <p:nvSpPr>
          <p:cNvPr id="36875" name="Rectangle 12">
            <a:extLst>
              <a:ext uri="{FF2B5EF4-FFF2-40B4-BE49-F238E27FC236}">
                <a16:creationId xmlns:a16="http://schemas.microsoft.com/office/drawing/2014/main" id="{2C58788D-41DF-98A6-8E65-EDE3FC40A9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419600"/>
            <a:ext cx="7696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Combinando le equazioni si ottengono le formule base per il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partitore di tensione:</a:t>
            </a:r>
          </a:p>
        </p:txBody>
      </p:sp>
      <p:sp>
        <p:nvSpPr>
          <p:cNvPr id="36876" name="Rectangle 13">
            <a:extLst>
              <a:ext uri="{FF2B5EF4-FFF2-40B4-BE49-F238E27FC236}">
                <a16:creationId xmlns:a16="http://schemas.microsoft.com/office/drawing/2014/main" id="{6E04E6CE-B978-36CE-79D2-5E0CD92CD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9763" y="1814513"/>
            <a:ext cx="320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e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1A9FFB43-16C5-BBA6-42B7-73EE35ACD68D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Richiami di teoria dei circuiti: partitore di tensione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3">
            <a:extLst>
              <a:ext uri="{FF2B5EF4-FFF2-40B4-BE49-F238E27FC236}">
                <a16:creationId xmlns:a16="http://schemas.microsoft.com/office/drawing/2014/main" id="{951DBDE5-83C6-F416-794D-9E4623CB0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128838"/>
            <a:ext cx="3276600" cy="223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8915" name="Object 9">
            <a:extLst>
              <a:ext uri="{FF2B5EF4-FFF2-40B4-BE49-F238E27FC236}">
                <a16:creationId xmlns:a16="http://schemas.microsoft.com/office/drawing/2014/main" id="{052B0AF5-DCC0-BDF2-649B-1085CA79A9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6588" y="2819400"/>
          <a:ext cx="4164012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51000" imgH="304800" progId="Equation.DSMT4">
                  <p:embed/>
                </p:oleObj>
              </mc:Choice>
              <mc:Fallback>
                <p:oleObj name="Equation" r:id="rId4" imgW="1651000" imgH="304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588" y="2819400"/>
                        <a:ext cx="4164012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Rectangle 11">
            <a:extLst>
              <a:ext uri="{FF2B5EF4-FFF2-40B4-BE49-F238E27FC236}">
                <a16:creationId xmlns:a16="http://schemas.microsoft.com/office/drawing/2014/main" id="{E2375156-435D-8C57-F673-99C804022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828800"/>
            <a:ext cx="3962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Applicando le equazioni ottenute con i valori indicati:</a:t>
            </a:r>
          </a:p>
        </p:txBody>
      </p:sp>
      <p:graphicFrame>
        <p:nvGraphicFramePr>
          <p:cNvPr id="38917" name="Object 14">
            <a:extLst>
              <a:ext uri="{FF2B5EF4-FFF2-40B4-BE49-F238E27FC236}">
                <a16:creationId xmlns:a16="http://schemas.microsoft.com/office/drawing/2014/main" id="{AEBC5482-57E6-A33C-3F70-1963CA7737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3810000"/>
          <a:ext cx="4227513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76400" imgH="304800" progId="Equation.3">
                  <p:embed/>
                </p:oleObj>
              </mc:Choice>
              <mc:Fallback>
                <p:oleObj name="Equation" r:id="rId6" imgW="1676400" imgH="3048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810000"/>
                        <a:ext cx="4227513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8" name="Rectangle 15">
            <a:extLst>
              <a:ext uri="{FF2B5EF4-FFF2-40B4-BE49-F238E27FC236}">
                <a16:creationId xmlns:a16="http://schemas.microsoft.com/office/drawing/2014/main" id="{80C5CCBF-8F32-723F-9359-53D9CB47F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029200"/>
            <a:ext cx="7696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Nota progettuale:  Il partitore di tensione può essere utilizzato solo quando la corrente che passa nelle resistenze è identica.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6CC9BE2D-5CF3-6642-4A4B-5889E589BD53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Richiami di teoria dei circuiti: partitore di tensione (</a:t>
            </a:r>
            <a:r>
              <a:rPr lang="it-IT" altLang="it-IT" sz="3200" dirty="0" err="1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</a:t>
            </a: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8">
            <a:extLst>
              <a:ext uri="{FF2B5EF4-FFF2-40B4-BE49-F238E27FC236}">
                <a16:creationId xmlns:a16="http://schemas.microsoft.com/office/drawing/2014/main" id="{DE6CC47A-710C-10D7-6C9C-48C11C06B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133600"/>
            <a:ext cx="3429000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0964" name="Object 4">
            <a:extLst>
              <a:ext uri="{FF2B5EF4-FFF2-40B4-BE49-F238E27FC236}">
                <a16:creationId xmlns:a16="http://schemas.microsoft.com/office/drawing/2014/main" id="{A8AEFD5F-2396-2901-FAAE-77E616FB03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8350" y="1814513"/>
          <a:ext cx="12684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34725" imgH="228501" progId="Equation.DSMT4">
                  <p:embed/>
                </p:oleObj>
              </mc:Choice>
              <mc:Fallback>
                <p:oleObj name="Equation" r:id="rId4" imgW="634725" imgH="228501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50" y="1814513"/>
                        <a:ext cx="12684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5" name="Rectangle 6">
            <a:extLst>
              <a:ext uri="{FF2B5EF4-FFF2-40B4-BE49-F238E27FC236}">
                <a16:creationId xmlns:a16="http://schemas.microsoft.com/office/drawing/2014/main" id="{27FB76FD-A17B-316B-A5B7-EF19C8D02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125" y="5364163"/>
            <a:ext cx="320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e</a:t>
            </a:r>
          </a:p>
        </p:txBody>
      </p:sp>
      <p:graphicFrame>
        <p:nvGraphicFramePr>
          <p:cNvPr id="40966" name="Object 9">
            <a:extLst>
              <a:ext uri="{FF2B5EF4-FFF2-40B4-BE49-F238E27FC236}">
                <a16:creationId xmlns:a16="http://schemas.microsoft.com/office/drawing/2014/main" id="{73242E46-CA73-FC3C-2648-A0C0F07955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06600" y="5148263"/>
          <a:ext cx="172561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63225" imgH="431613" progId="Equation.DSMT4">
                  <p:embed/>
                </p:oleObj>
              </mc:Choice>
              <mc:Fallback>
                <p:oleObj name="Equation" r:id="rId6" imgW="863225" imgH="431613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6600" y="5148263"/>
                        <a:ext cx="1725613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7" name="Rectangle 11">
            <a:extLst>
              <a:ext uri="{FF2B5EF4-FFF2-40B4-BE49-F238E27FC236}">
                <a16:creationId xmlns:a16="http://schemas.microsoft.com/office/drawing/2014/main" id="{78DD5112-11FD-9F34-782A-6C56D4945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514600"/>
            <a:ext cx="3125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Risolvendo in base a </a:t>
            </a:r>
            <a:r>
              <a:rPr lang="en-US" altLang="it-IT" sz="2400" i="1">
                <a:latin typeface="Times" panose="02020603050405020304" pitchFamily="18" charset="0"/>
              </a:rPr>
              <a:t>v</a:t>
            </a:r>
            <a:r>
              <a:rPr lang="en-US" altLang="it-IT" sz="2400" i="1" baseline="-25000">
                <a:latin typeface="Times" panose="02020603050405020304" pitchFamily="18" charset="0"/>
              </a:rPr>
              <a:t>s</a:t>
            </a:r>
            <a:r>
              <a:rPr lang="en-US" altLang="it-IT" sz="2400">
                <a:latin typeface="Times" panose="02020603050405020304" pitchFamily="18" charset="0"/>
              </a:rPr>
              <a:t>,</a:t>
            </a:r>
          </a:p>
        </p:txBody>
      </p:sp>
      <p:sp>
        <p:nvSpPr>
          <p:cNvPr id="40968" name="Rectangle 12">
            <a:extLst>
              <a:ext uri="{FF2B5EF4-FFF2-40B4-BE49-F238E27FC236}">
                <a16:creationId xmlns:a16="http://schemas.microsoft.com/office/drawing/2014/main" id="{94408106-7175-19EE-718C-001FE934E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419600"/>
            <a:ext cx="7696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Combinando le equazioni si ottengono le formule base per il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partitore di corrente:</a:t>
            </a:r>
          </a:p>
        </p:txBody>
      </p:sp>
      <p:sp>
        <p:nvSpPr>
          <p:cNvPr id="40969" name="Rectangle 13">
            <a:extLst>
              <a:ext uri="{FF2B5EF4-FFF2-40B4-BE49-F238E27FC236}">
                <a16:creationId xmlns:a16="http://schemas.microsoft.com/office/drawing/2014/main" id="{B7A9959B-CFAD-F63A-CAEB-CC33E9564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4538" y="1863725"/>
            <a:ext cx="682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dove</a:t>
            </a:r>
          </a:p>
        </p:txBody>
      </p:sp>
      <p:graphicFrame>
        <p:nvGraphicFramePr>
          <p:cNvPr id="40970" name="Object 15">
            <a:extLst>
              <a:ext uri="{FF2B5EF4-FFF2-40B4-BE49-F238E27FC236}">
                <a16:creationId xmlns:a16="http://schemas.microsoft.com/office/drawing/2014/main" id="{E40369E6-BEC1-CB8B-40BA-EBEE00FA951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44975" y="1652588"/>
          <a:ext cx="10160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08000" imgH="431800" progId="Equation.DSMT4">
                  <p:embed/>
                </p:oleObj>
              </mc:Choice>
              <mc:Fallback>
                <p:oleObj name="Equation" r:id="rId8" imgW="508000" imgH="4318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4975" y="1652588"/>
                        <a:ext cx="10160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1" name="Object 16">
            <a:extLst>
              <a:ext uri="{FF2B5EF4-FFF2-40B4-BE49-F238E27FC236}">
                <a16:creationId xmlns:a16="http://schemas.microsoft.com/office/drawing/2014/main" id="{CED578F7-89B3-3412-D1D6-0E7CEEFF88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06700" y="1685925"/>
          <a:ext cx="9398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69696" imgH="431613" progId="Equation.DSMT4">
                  <p:embed/>
                </p:oleObj>
              </mc:Choice>
              <mc:Fallback>
                <p:oleObj name="Equation" r:id="rId10" imgW="469696" imgH="431613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6700" y="1685925"/>
                        <a:ext cx="9398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2" name="Rectangle 17">
            <a:extLst>
              <a:ext uri="{FF2B5EF4-FFF2-40B4-BE49-F238E27FC236}">
                <a16:creationId xmlns:a16="http://schemas.microsoft.com/office/drawing/2014/main" id="{AAEDAFA0-2D5D-404C-49D4-3A83F510AE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863725"/>
            <a:ext cx="298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e</a:t>
            </a:r>
          </a:p>
        </p:txBody>
      </p:sp>
      <p:graphicFrame>
        <p:nvGraphicFramePr>
          <p:cNvPr id="40973" name="Object 14">
            <a:extLst>
              <a:ext uri="{FF2B5EF4-FFF2-40B4-BE49-F238E27FC236}">
                <a16:creationId xmlns:a16="http://schemas.microsoft.com/office/drawing/2014/main" id="{9E1F83CC-740E-1CC9-60C0-E157160745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0563" y="2981325"/>
          <a:ext cx="4622800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311400" imgH="622300" progId="Equation.DSMT4">
                  <p:embed/>
                </p:oleObj>
              </mc:Choice>
              <mc:Fallback>
                <p:oleObj name="Equation" r:id="rId12" imgW="2311400" imgH="6223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563" y="2981325"/>
                        <a:ext cx="4622800" cy="124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4" name="Object 19">
            <a:extLst>
              <a:ext uri="{FF2B5EF4-FFF2-40B4-BE49-F238E27FC236}">
                <a16:creationId xmlns:a16="http://schemas.microsoft.com/office/drawing/2014/main" id="{D1800203-C3AE-7E36-877D-EFF34F42B8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45088" y="5173663"/>
          <a:ext cx="1776412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888614" imgH="431613" progId="Equation.DSMT4">
                  <p:embed/>
                </p:oleObj>
              </mc:Choice>
              <mc:Fallback>
                <p:oleObj name="Equation" r:id="rId14" imgW="888614" imgH="431613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5088" y="5173663"/>
                        <a:ext cx="1776412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3">
            <a:extLst>
              <a:ext uri="{FF2B5EF4-FFF2-40B4-BE49-F238E27FC236}">
                <a16:creationId xmlns:a16="http://schemas.microsoft.com/office/drawing/2014/main" id="{61D8672E-7F49-1614-F7C1-7ACCB54260F2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Richiami di teoria dei circuiti: partitore di corrente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0">
            <a:extLst>
              <a:ext uri="{FF2B5EF4-FFF2-40B4-BE49-F238E27FC236}">
                <a16:creationId xmlns:a16="http://schemas.microsoft.com/office/drawing/2014/main" id="{A22CF2C5-05BF-7566-B788-13817B9A7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708275"/>
            <a:ext cx="365760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3012" name="Object 4">
            <a:extLst>
              <a:ext uri="{FF2B5EF4-FFF2-40B4-BE49-F238E27FC236}">
                <a16:creationId xmlns:a16="http://schemas.microsoft.com/office/drawing/2014/main" id="{B2C0C9EF-8D7E-643E-941E-5354816DFA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2641600"/>
          <a:ext cx="42164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08200" imgH="393700" progId="Equation.DSMT4">
                  <p:embed/>
                </p:oleObj>
              </mc:Choice>
              <mc:Fallback>
                <p:oleObj name="Equation" r:id="rId4" imgW="2108200" imgH="3937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641600"/>
                        <a:ext cx="42164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3" name="Rectangle 5">
            <a:extLst>
              <a:ext uri="{FF2B5EF4-FFF2-40B4-BE49-F238E27FC236}">
                <a16:creationId xmlns:a16="http://schemas.microsoft.com/office/drawing/2014/main" id="{D8FCC0F9-31C0-E697-4F14-CE0273804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828800"/>
            <a:ext cx="7772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Applicando le equazioni ottenute con i valori indicati:</a:t>
            </a:r>
          </a:p>
        </p:txBody>
      </p:sp>
      <p:sp>
        <p:nvSpPr>
          <p:cNvPr id="43014" name="Rectangle 7">
            <a:extLst>
              <a:ext uri="{FF2B5EF4-FFF2-40B4-BE49-F238E27FC236}">
                <a16:creationId xmlns:a16="http://schemas.microsoft.com/office/drawing/2014/main" id="{B8D7879E-B404-D9B2-26F1-FBEB9FB40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029200"/>
            <a:ext cx="7696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Nota progettuale:  Il partitore di corrente può essere utilizzato solo quando la tensione ai capi delle resistenze è la stessa.</a:t>
            </a:r>
          </a:p>
        </p:txBody>
      </p:sp>
      <p:graphicFrame>
        <p:nvGraphicFramePr>
          <p:cNvPr id="43015" name="Object 9">
            <a:extLst>
              <a:ext uri="{FF2B5EF4-FFF2-40B4-BE49-F238E27FC236}">
                <a16:creationId xmlns:a16="http://schemas.microsoft.com/office/drawing/2014/main" id="{DEF9F829-A04D-009E-4CD5-57AFE74993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3588" y="3708400"/>
          <a:ext cx="42672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33600" imgH="393700" progId="Equation.DSMT4">
                  <p:embed/>
                </p:oleObj>
              </mc:Choice>
              <mc:Fallback>
                <p:oleObj name="Equation" r:id="rId6" imgW="2133600" imgH="3937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3708400"/>
                        <a:ext cx="42672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3">
            <a:extLst>
              <a:ext uri="{FF2B5EF4-FFF2-40B4-BE49-F238E27FC236}">
                <a16:creationId xmlns:a16="http://schemas.microsoft.com/office/drawing/2014/main" id="{46854C6E-FB38-0817-31E8-F24C320437EE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Richiami di teoria dei circuiti: partitore di corrente (</a:t>
            </a:r>
            <a:r>
              <a:rPr lang="it-IT" altLang="it-IT" sz="3200" dirty="0" err="1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</a:t>
            </a: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>
            <a:extLst>
              <a:ext uri="{FF2B5EF4-FFF2-40B4-BE49-F238E27FC236}">
                <a16:creationId xmlns:a16="http://schemas.microsoft.com/office/drawing/2014/main" id="{5BE83BDB-F74C-2DCC-47E7-78DB1314D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27" b="8302"/>
          <a:stretch>
            <a:fillRect/>
          </a:stretch>
        </p:blipFill>
        <p:spPr bwMode="auto">
          <a:xfrm>
            <a:off x="457200" y="2565400"/>
            <a:ext cx="44958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4">
            <a:extLst>
              <a:ext uri="{FF2B5EF4-FFF2-40B4-BE49-F238E27FC236}">
                <a16:creationId xmlns:a16="http://schemas.microsoft.com/office/drawing/2014/main" id="{7744F952-90A5-5282-6DF8-ECA279D1A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0" t="17635" b="18883"/>
          <a:stretch>
            <a:fillRect/>
          </a:stretch>
        </p:blipFill>
        <p:spPr bwMode="auto">
          <a:xfrm>
            <a:off x="6243638" y="4038600"/>
            <a:ext cx="2062162" cy="189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5">
            <a:extLst>
              <a:ext uri="{FF2B5EF4-FFF2-40B4-BE49-F238E27FC236}">
                <a16:creationId xmlns:a16="http://schemas.microsoft.com/office/drawing/2014/main" id="{A5808262-8EE8-B9A2-C449-1AB467714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13" t="17635" r="24409" b="29463"/>
          <a:stretch>
            <a:fillRect/>
          </a:stretch>
        </p:blipFill>
        <p:spPr bwMode="auto">
          <a:xfrm>
            <a:off x="6019800" y="1873250"/>
            <a:ext cx="23622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2" name="AutoShape 6">
            <a:extLst>
              <a:ext uri="{FF2B5EF4-FFF2-40B4-BE49-F238E27FC236}">
                <a16:creationId xmlns:a16="http://schemas.microsoft.com/office/drawing/2014/main" id="{ED98A938-E76E-9C0A-4E4E-E256BAF6F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429000"/>
            <a:ext cx="914400" cy="762000"/>
          </a:xfrm>
          <a:prstGeom prst="rightArrow">
            <a:avLst>
              <a:gd name="adj1" fmla="val 50000"/>
              <a:gd name="adj2" fmla="val 30000"/>
            </a:avLst>
          </a:prstGeom>
          <a:noFill/>
          <a:ln w="19050">
            <a:solidFill>
              <a:srgbClr val="3333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400">
              <a:latin typeface="Times" panose="02020603050405020304" pitchFamily="18" charset="0"/>
            </a:endParaRPr>
          </a:p>
        </p:txBody>
      </p:sp>
      <p:sp>
        <p:nvSpPr>
          <p:cNvPr id="45063" name="Rectangle 7">
            <a:extLst>
              <a:ext uri="{FF2B5EF4-FFF2-40B4-BE49-F238E27FC236}">
                <a16:creationId xmlns:a16="http://schemas.microsoft.com/office/drawing/2014/main" id="{5712FFC6-3FA9-623D-CA10-92D2E4E87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429000"/>
            <a:ext cx="1447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Thévenin</a:t>
            </a:r>
          </a:p>
        </p:txBody>
      </p:sp>
      <p:sp>
        <p:nvSpPr>
          <p:cNvPr id="45064" name="Rectangle 8">
            <a:extLst>
              <a:ext uri="{FF2B5EF4-FFF2-40B4-BE49-F238E27FC236}">
                <a16:creationId xmlns:a16="http://schemas.microsoft.com/office/drawing/2014/main" id="{F4839537-99A5-C4C3-89E3-5268C74A5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5486400"/>
            <a:ext cx="1447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Norton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3EA20E25-26DB-0816-D11F-BE054E973B06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Richiami di teoria dei circuiti: circuiti equivalenti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8">
            <a:extLst>
              <a:ext uri="{FF2B5EF4-FFF2-40B4-BE49-F238E27FC236}">
                <a16:creationId xmlns:a16="http://schemas.microsoft.com/office/drawing/2014/main" id="{5C78E38E-7F73-0390-5524-1A030EA7D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13" t="17635" r="24409" b="29463"/>
          <a:stretch>
            <a:fillRect/>
          </a:stretch>
        </p:blipFill>
        <p:spPr bwMode="auto">
          <a:xfrm>
            <a:off x="5694040" y="4437112"/>
            <a:ext cx="18288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9">
            <a:extLst>
              <a:ext uri="{FF2B5EF4-FFF2-40B4-BE49-F238E27FC236}">
                <a16:creationId xmlns:a16="http://schemas.microsoft.com/office/drawing/2014/main" id="{B2F06CE7-1FEF-C963-F728-4BE64A65A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27" b="8302"/>
          <a:stretch>
            <a:fillRect/>
          </a:stretch>
        </p:blipFill>
        <p:spPr bwMode="auto">
          <a:xfrm>
            <a:off x="4932040" y="1844675"/>
            <a:ext cx="3352800" cy="189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AutoShape 10">
            <a:extLst>
              <a:ext uri="{FF2B5EF4-FFF2-40B4-BE49-F238E27FC236}">
                <a16:creationId xmlns:a16="http://schemas.microsoft.com/office/drawing/2014/main" id="{29426F8D-D72F-1323-96DD-AE1A9029AB1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341740" y="3644126"/>
            <a:ext cx="533400" cy="762000"/>
          </a:xfrm>
          <a:prstGeom prst="rightArrow">
            <a:avLst>
              <a:gd name="adj1" fmla="val 49583"/>
              <a:gd name="adj2" fmla="val 41968"/>
            </a:avLst>
          </a:prstGeom>
          <a:noFill/>
          <a:ln w="19050">
            <a:solidFill>
              <a:srgbClr val="3333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400">
              <a:latin typeface="Times" panose="02020603050405020304" pitchFamily="18" charset="0"/>
            </a:endParaRPr>
          </a:p>
        </p:txBody>
      </p:sp>
      <p:sp>
        <p:nvSpPr>
          <p:cNvPr id="47110" name="Rectangle 11">
            <a:extLst>
              <a:ext uri="{FF2B5EF4-FFF2-40B4-BE49-F238E27FC236}">
                <a16:creationId xmlns:a16="http://schemas.microsoft.com/office/drawing/2014/main" id="{18B45DB3-26D4-BA3E-1814-CA1390342C84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1188" y="1835150"/>
            <a:ext cx="4320852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buFontTx/>
              <a:buNone/>
            </a:pPr>
            <a:r>
              <a:rPr lang="it-IT" altLang="it-IT" sz="2000" b="1" dirty="0"/>
              <a:t>Problema:</a:t>
            </a:r>
            <a:r>
              <a:rPr lang="it-IT" altLang="it-IT" sz="2000" dirty="0"/>
              <a:t> Calcolare la tensione equivalente di </a:t>
            </a:r>
            <a:r>
              <a:rPr lang="it-IT" altLang="it-IT" sz="2000" dirty="0" err="1"/>
              <a:t>Thevenin</a:t>
            </a:r>
            <a:endParaRPr lang="it-IT" altLang="it-IT" sz="2000" dirty="0"/>
          </a:p>
          <a:p>
            <a:pPr eaLnBrk="1" hangingPunct="1">
              <a:buFontTx/>
              <a:buNone/>
            </a:pPr>
            <a:r>
              <a:rPr lang="it-IT" altLang="it-IT" sz="2000" b="1" dirty="0"/>
              <a:t>Soluzione:</a:t>
            </a:r>
          </a:p>
          <a:p>
            <a:pPr eaLnBrk="1" hangingPunct="1"/>
            <a:r>
              <a:rPr lang="it-IT" altLang="it-IT" sz="2000" b="1" dirty="0"/>
              <a:t>Informazioni e dati noti:</a:t>
            </a:r>
            <a:r>
              <a:rPr lang="it-IT" altLang="it-IT" sz="2000" dirty="0"/>
              <a:t> Topologia del circuito e valori in figura.</a:t>
            </a:r>
          </a:p>
          <a:p>
            <a:pPr eaLnBrk="1" hangingPunct="1"/>
            <a:r>
              <a:rPr lang="it-IT" altLang="it-IT" sz="2000" b="1" dirty="0"/>
              <a:t>Incognite:</a:t>
            </a:r>
            <a:r>
              <a:rPr lang="it-IT" altLang="it-IT" sz="2000" dirty="0"/>
              <a:t> Tensione equivalente di </a:t>
            </a:r>
            <a:r>
              <a:rPr lang="it-IT" altLang="it-IT" sz="2000" dirty="0" err="1"/>
              <a:t>Thévenin</a:t>
            </a:r>
            <a:r>
              <a:rPr lang="it-IT" altLang="it-IT" sz="2000" dirty="0"/>
              <a:t> </a:t>
            </a:r>
            <a:r>
              <a:rPr lang="it-IT" altLang="it-IT" sz="2000" i="1" dirty="0" err="1"/>
              <a:t>v</a:t>
            </a:r>
            <a:r>
              <a:rPr lang="it-IT" altLang="it-IT" sz="2000" baseline="-25000" dirty="0" err="1"/>
              <a:t>th</a:t>
            </a:r>
            <a:r>
              <a:rPr lang="it-IT" altLang="it-IT" sz="2000" dirty="0"/>
              <a:t>.</a:t>
            </a:r>
          </a:p>
          <a:p>
            <a:pPr eaLnBrk="1" hangingPunct="1"/>
            <a:r>
              <a:rPr lang="it-IT" altLang="it-IT" sz="2000" b="1" dirty="0"/>
              <a:t>Approccio:</a:t>
            </a:r>
            <a:r>
              <a:rPr lang="it-IT" altLang="it-IT" sz="2000" dirty="0"/>
              <a:t>  La tensione </a:t>
            </a:r>
            <a:r>
              <a:rPr lang="it-IT" altLang="it-IT" sz="2000" i="1" dirty="0" err="1"/>
              <a:t>v</a:t>
            </a:r>
            <a:r>
              <a:rPr lang="it-IT" altLang="it-IT" sz="2000" baseline="-25000" dirty="0" err="1"/>
              <a:t>th</a:t>
            </a:r>
            <a:r>
              <a:rPr lang="it-IT" altLang="it-IT" sz="2000" dirty="0"/>
              <a:t> rappresenta la tensione di circuito aperto</a:t>
            </a:r>
          </a:p>
          <a:p>
            <a:pPr eaLnBrk="1" hangingPunct="1"/>
            <a:r>
              <a:rPr lang="it-IT" altLang="it-IT" sz="2000" b="1" dirty="0"/>
              <a:t>Ipotesi:</a:t>
            </a:r>
            <a:r>
              <a:rPr lang="it-IT" altLang="it-IT" sz="2000" dirty="0"/>
              <a:t> Nessuna.</a:t>
            </a:r>
          </a:p>
          <a:p>
            <a:pPr eaLnBrk="1" hangingPunct="1"/>
            <a:r>
              <a:rPr lang="it-IT" altLang="it-IT" sz="2000" b="1" dirty="0"/>
              <a:t>Analisi:</a:t>
            </a:r>
            <a:r>
              <a:rPr lang="it-IT" altLang="it-IT" sz="2000" dirty="0"/>
              <a:t> Prossima slide…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68A0A594-BBDF-800B-08DF-2629DE97E8D5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Richiami di teoria dei circuiti: </a:t>
            </a:r>
            <a:b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calcolare la tensione equivalente di </a:t>
            </a:r>
            <a:r>
              <a:rPr lang="it-IT" altLang="it-IT" sz="3200" dirty="0" err="1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Thévenin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4">
            <a:extLst>
              <a:ext uri="{FF2B5EF4-FFF2-40B4-BE49-F238E27FC236}">
                <a16:creationId xmlns:a16="http://schemas.microsoft.com/office/drawing/2014/main" id="{5C0F2D97-DB64-57B3-35AA-AFEF788FF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27" b="8302"/>
          <a:stretch>
            <a:fillRect/>
          </a:stretch>
        </p:blipFill>
        <p:spPr bwMode="auto">
          <a:xfrm>
            <a:off x="5638800" y="2894013"/>
            <a:ext cx="2971800" cy="167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9156" name="Object 8">
            <a:extLst>
              <a:ext uri="{FF2B5EF4-FFF2-40B4-BE49-F238E27FC236}">
                <a16:creationId xmlns:a16="http://schemas.microsoft.com/office/drawing/2014/main" id="{55EF2E94-DFEA-5FBB-5AC6-B5FDDF9F49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" y="2030413"/>
          <a:ext cx="47498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74900" imgH="431800" progId="Equation.DSMT4">
                  <p:embed/>
                </p:oleObj>
              </mc:Choice>
              <mc:Fallback>
                <p:oleObj name="Equation" r:id="rId4" imgW="2374900" imgH="4318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030413"/>
                        <a:ext cx="47498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7" name="Object 9">
            <a:extLst>
              <a:ext uri="{FF2B5EF4-FFF2-40B4-BE49-F238E27FC236}">
                <a16:creationId xmlns:a16="http://schemas.microsoft.com/office/drawing/2014/main" id="{8600F0D5-630C-06A5-0C23-4DA10A900D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44850" y="2928938"/>
          <a:ext cx="192881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65200" imgH="254000" progId="Equation.DSMT4">
                  <p:embed/>
                </p:oleObj>
              </mc:Choice>
              <mc:Fallback>
                <p:oleObj name="Equation" r:id="rId6" imgW="965200" imgH="2540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4850" y="2928938"/>
                        <a:ext cx="1928813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8" name="Object 11">
            <a:extLst>
              <a:ext uri="{FF2B5EF4-FFF2-40B4-BE49-F238E27FC236}">
                <a16:creationId xmlns:a16="http://schemas.microsoft.com/office/drawing/2014/main" id="{B6EADC62-B6E9-BC29-8485-548B697278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8338" y="4081463"/>
          <a:ext cx="42164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08200" imgH="279400" progId="Equation.DSMT4">
                  <p:embed/>
                </p:oleObj>
              </mc:Choice>
              <mc:Fallback>
                <p:oleObj name="Equation" r:id="rId8" imgW="2108200" imgH="2794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338" y="4081463"/>
                        <a:ext cx="42164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9" name="Object 12">
            <a:extLst>
              <a:ext uri="{FF2B5EF4-FFF2-40B4-BE49-F238E27FC236}">
                <a16:creationId xmlns:a16="http://schemas.microsoft.com/office/drawing/2014/main" id="{1B72AFB2-A5B6-1756-023C-8FF8E71383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9938" y="4868863"/>
          <a:ext cx="5816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908300" imgH="469900" progId="Equation.DSMT4">
                  <p:embed/>
                </p:oleObj>
              </mc:Choice>
              <mc:Fallback>
                <p:oleObj name="Equation" r:id="rId10" imgW="2908300" imgH="4699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38" y="4868863"/>
                        <a:ext cx="58166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0" name="Rectangle 13">
            <a:extLst>
              <a:ext uri="{FF2B5EF4-FFF2-40B4-BE49-F238E27FC236}">
                <a16:creationId xmlns:a16="http://schemas.microsoft.com/office/drawing/2014/main" id="{67FD0F3C-92D8-27F7-F0E7-8E5280826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676400"/>
            <a:ext cx="449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Applicando la KCL ai nodi di uscita,</a:t>
            </a:r>
          </a:p>
        </p:txBody>
      </p:sp>
      <p:sp>
        <p:nvSpPr>
          <p:cNvPr id="49161" name="Rectangle 14">
            <a:extLst>
              <a:ext uri="{FF2B5EF4-FFF2-40B4-BE49-F238E27FC236}">
                <a16:creationId xmlns:a16="http://schemas.microsoft.com/office/drawing/2014/main" id="{E25593C5-8690-A130-33F0-0E3D68505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971800"/>
            <a:ext cx="3048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La corrente i</a:t>
            </a:r>
            <a:r>
              <a:rPr lang="en-US" altLang="it-IT" sz="2000" baseline="-25000">
                <a:latin typeface="Times" panose="02020603050405020304" pitchFamily="18" charset="0"/>
              </a:rPr>
              <a:t>1</a:t>
            </a:r>
            <a:r>
              <a:rPr lang="en-US" altLang="it-IT" sz="2000">
                <a:latin typeface="Times" panose="02020603050405020304" pitchFamily="18" charset="0"/>
              </a:rPr>
              <a:t> può essere scritta come:</a:t>
            </a:r>
          </a:p>
        </p:txBody>
      </p:sp>
      <p:sp>
        <p:nvSpPr>
          <p:cNvPr id="49162" name="Rectangle 15">
            <a:extLst>
              <a:ext uri="{FF2B5EF4-FFF2-40B4-BE49-F238E27FC236}">
                <a16:creationId xmlns:a16="http://schemas.microsoft.com/office/drawing/2014/main" id="{D1B4B76A-04C7-1C50-47C9-F733FEFF7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581400"/>
            <a:ext cx="449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Combinando le equazioni precedenti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101EFCAA-30E1-2F25-FC09-EB52DA602D03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Richiami di teoria dei circuiti: </a:t>
            </a:r>
            <a:b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tensione equivalente di </a:t>
            </a:r>
            <a:r>
              <a:rPr lang="it-IT" altLang="it-IT" sz="3200" dirty="0" err="1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Thévenin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3">
            <a:extLst>
              <a:ext uri="{FF2B5EF4-FFF2-40B4-BE49-F238E27FC236}">
                <a16:creationId xmlns:a16="http://schemas.microsoft.com/office/drawing/2014/main" id="{F6F0D7EB-8FCC-6BA2-5DC5-B82060FFC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27" b="8302"/>
          <a:stretch>
            <a:fillRect/>
          </a:stretch>
        </p:blipFill>
        <p:spPr bwMode="auto">
          <a:xfrm>
            <a:off x="4419600" y="3675063"/>
            <a:ext cx="3886200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1204" name="Object 7">
            <a:extLst>
              <a:ext uri="{FF2B5EF4-FFF2-40B4-BE49-F238E27FC236}">
                <a16:creationId xmlns:a16="http://schemas.microsoft.com/office/drawing/2014/main" id="{EE959CFA-A96E-7D22-1AA7-32A7D079B4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0875" y="2439988"/>
          <a:ext cx="5816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08300" imgH="381000" progId="Equation.3">
                  <p:embed/>
                </p:oleObj>
              </mc:Choice>
              <mc:Fallback>
                <p:oleObj name="Equation" r:id="rId4" imgW="2908300" imgH="381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875" y="2439988"/>
                        <a:ext cx="58166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5" name="Rectangle 8">
            <a:extLst>
              <a:ext uri="{FF2B5EF4-FFF2-40B4-BE49-F238E27FC236}">
                <a16:creationId xmlns:a16="http://schemas.microsoft.com/office/drawing/2014/main" id="{9AA0AF0D-088D-8DE0-BC89-C23FD399B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676400"/>
            <a:ext cx="5819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Utilizzando i valori numerici forniti:</a:t>
            </a:r>
          </a:p>
        </p:txBody>
      </p:sp>
      <p:sp>
        <p:nvSpPr>
          <p:cNvPr id="51206" name="Rectangle 9">
            <a:extLst>
              <a:ext uri="{FF2B5EF4-FFF2-40B4-BE49-F238E27FC236}">
                <a16:creationId xmlns:a16="http://schemas.microsoft.com/office/drawing/2014/main" id="{9C81AD6B-8FF4-6429-8341-B8A2F1D28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5052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e</a:t>
            </a:r>
          </a:p>
        </p:txBody>
      </p:sp>
      <p:graphicFrame>
        <p:nvGraphicFramePr>
          <p:cNvPr id="51207" name="Object 11">
            <a:extLst>
              <a:ext uri="{FF2B5EF4-FFF2-40B4-BE49-F238E27FC236}">
                <a16:creationId xmlns:a16="http://schemas.microsoft.com/office/drawing/2014/main" id="{FB5B3E82-2E0F-FA4C-A4D0-C5231A6906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4037013"/>
          <a:ext cx="1676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38200" imgH="228600" progId="Equation.DSMT4">
                  <p:embed/>
                </p:oleObj>
              </mc:Choice>
              <mc:Fallback>
                <p:oleObj name="Equation" r:id="rId6" imgW="838200" imgH="228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037013"/>
                        <a:ext cx="1676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3">
            <a:extLst>
              <a:ext uri="{FF2B5EF4-FFF2-40B4-BE49-F238E27FC236}">
                <a16:creationId xmlns:a16="http://schemas.microsoft.com/office/drawing/2014/main" id="{74B34DB1-03DA-6CD2-0B3F-4148A986AA2B}"/>
              </a:ext>
            </a:extLst>
          </p:cNvPr>
          <p:cNvSpPr txBox="1">
            <a:spLocks/>
          </p:cNvSpPr>
          <p:nvPr/>
        </p:nvSpPr>
        <p:spPr>
          <a:xfrm>
            <a:off x="611189" y="908050"/>
            <a:ext cx="7200900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Richiami di teoria dei circuiti: </a:t>
            </a:r>
            <a:b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tensione equivalente di </a:t>
            </a:r>
            <a:r>
              <a:rPr lang="it-IT" altLang="it-IT" sz="3200" dirty="0" err="1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Thévenin</a:t>
            </a: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t-IT" altLang="it-IT" sz="3200" dirty="0" err="1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</a:t>
            </a: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7">
            <a:extLst>
              <a:ext uri="{FF2B5EF4-FFF2-40B4-BE49-F238E27FC236}">
                <a16:creationId xmlns:a16="http://schemas.microsoft.com/office/drawing/2014/main" id="{3CF2B5DF-F749-8AA0-8868-207455EC3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920875"/>
            <a:ext cx="4572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Rectangle 6">
            <a:extLst>
              <a:ext uri="{FF2B5EF4-FFF2-40B4-BE49-F238E27FC236}">
                <a16:creationId xmlns:a16="http://schemas.microsoft.com/office/drawing/2014/main" id="{35179C19-CFBF-5575-3B55-A335455F0DAC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33035" y="1690464"/>
            <a:ext cx="3938965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buFontTx/>
              <a:buNone/>
            </a:pPr>
            <a:r>
              <a:rPr lang="it-IT" altLang="it-IT" sz="2000" b="1" dirty="0"/>
              <a:t>Problema:</a:t>
            </a:r>
            <a:r>
              <a:rPr lang="it-IT" altLang="it-IT" sz="2000" dirty="0"/>
              <a:t> Calcolare al resistenza equivalente di </a:t>
            </a:r>
            <a:r>
              <a:rPr lang="it-IT" altLang="it-IT" sz="2000" dirty="0" err="1"/>
              <a:t>Thévenin</a:t>
            </a:r>
            <a:r>
              <a:rPr lang="it-IT" altLang="it-IT" sz="2000" dirty="0"/>
              <a:t>.</a:t>
            </a:r>
            <a:endParaRPr lang="it-IT" altLang="it-IT" sz="2000" b="1" dirty="0"/>
          </a:p>
          <a:p>
            <a:pPr eaLnBrk="1" hangingPunct="1">
              <a:buFontTx/>
              <a:buNone/>
            </a:pPr>
            <a:r>
              <a:rPr lang="it-IT" altLang="it-IT" sz="2000" b="1" dirty="0"/>
              <a:t>Soluzione:</a:t>
            </a:r>
          </a:p>
          <a:p>
            <a:pPr eaLnBrk="1" hangingPunct="1"/>
            <a:r>
              <a:rPr lang="it-IT" altLang="it-IT" sz="2000" b="1" dirty="0"/>
              <a:t>Informazioni e dati noti:</a:t>
            </a:r>
            <a:r>
              <a:rPr lang="it-IT" altLang="it-IT" sz="2000" dirty="0"/>
              <a:t> Topologia del circuito e valori in figura.</a:t>
            </a:r>
          </a:p>
          <a:p>
            <a:pPr eaLnBrk="1" hangingPunct="1"/>
            <a:r>
              <a:rPr lang="it-IT" altLang="it-IT" sz="2000" b="1" dirty="0" err="1"/>
              <a:t>Incognire</a:t>
            </a:r>
            <a:r>
              <a:rPr lang="it-IT" altLang="it-IT" sz="2000" dirty="0"/>
              <a:t>: Resistenza equivalente di </a:t>
            </a:r>
            <a:r>
              <a:rPr lang="it-IT" altLang="it-IT" sz="2000" dirty="0" err="1"/>
              <a:t>Thévenin</a:t>
            </a:r>
            <a:r>
              <a:rPr lang="it-IT" altLang="it-IT" sz="2000" dirty="0"/>
              <a:t> </a:t>
            </a:r>
            <a:r>
              <a:rPr lang="it-IT" altLang="it-IT" sz="2000" dirty="0" err="1"/>
              <a:t>R</a:t>
            </a:r>
            <a:r>
              <a:rPr lang="it-IT" altLang="it-IT" sz="2000" baseline="-25000" dirty="0" err="1"/>
              <a:t>th</a:t>
            </a:r>
            <a:r>
              <a:rPr lang="it-IT" altLang="it-IT" sz="2000" dirty="0"/>
              <a:t>.</a:t>
            </a:r>
          </a:p>
          <a:p>
            <a:pPr eaLnBrk="1" hangingPunct="1"/>
            <a:r>
              <a:rPr lang="it-IT" altLang="it-IT" sz="2000" b="1" dirty="0"/>
              <a:t>Approccio</a:t>
            </a:r>
            <a:r>
              <a:rPr lang="it-IT" altLang="it-IT" sz="2000" dirty="0"/>
              <a:t>:  La resistenza  rappresenta la resistenza equivalente valutata ai terminali di rete.</a:t>
            </a:r>
          </a:p>
          <a:p>
            <a:pPr eaLnBrk="1" hangingPunct="1"/>
            <a:r>
              <a:rPr lang="it-IT" altLang="it-IT" sz="2000" b="1" dirty="0"/>
              <a:t>Ipotesi</a:t>
            </a:r>
            <a:r>
              <a:rPr lang="it-IT" altLang="it-IT" sz="2000" dirty="0"/>
              <a:t>: Nessuna.</a:t>
            </a:r>
          </a:p>
          <a:p>
            <a:pPr eaLnBrk="1" hangingPunct="1"/>
            <a:r>
              <a:rPr lang="it-IT" altLang="it-IT" sz="2000" b="1" dirty="0"/>
              <a:t>Analisi</a:t>
            </a:r>
            <a:r>
              <a:rPr lang="it-IT" altLang="it-IT" sz="2000" dirty="0"/>
              <a:t>: Prossima slide…</a:t>
            </a:r>
          </a:p>
        </p:txBody>
      </p:sp>
      <p:sp>
        <p:nvSpPr>
          <p:cNvPr id="53253" name="Rectangle 9">
            <a:extLst>
              <a:ext uri="{FF2B5EF4-FFF2-40B4-BE49-F238E27FC236}">
                <a16:creationId xmlns:a16="http://schemas.microsoft.com/office/drawing/2014/main" id="{06BBDEA4-F3B8-783E-385B-8875040E7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870325"/>
            <a:ext cx="4038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Una tensione v</a:t>
            </a:r>
            <a:r>
              <a:rPr lang="en-US" altLang="it-IT" sz="2000" baseline="-25000">
                <a:latin typeface="Times" panose="02020603050405020304" pitchFamily="18" charset="0"/>
              </a:rPr>
              <a:t>x</a:t>
            </a:r>
            <a:r>
              <a:rPr lang="en-US" altLang="it-IT" sz="2000">
                <a:latin typeface="Times" panose="02020603050405020304" pitchFamily="18" charset="0"/>
              </a:rPr>
              <a:t> è stata aggiunta al circuito precedente.  Applicando v</a:t>
            </a:r>
            <a:r>
              <a:rPr lang="en-US" altLang="it-IT" sz="2000" baseline="-25000">
                <a:latin typeface="Times" panose="02020603050405020304" pitchFamily="18" charset="0"/>
              </a:rPr>
              <a:t>x</a:t>
            </a:r>
            <a:r>
              <a:rPr lang="en-US" altLang="it-IT" sz="2000">
                <a:latin typeface="Times" panose="02020603050405020304" pitchFamily="18" charset="0"/>
              </a:rPr>
              <a:t> e risolvendo per i</a:t>
            </a:r>
            <a:r>
              <a:rPr lang="en-US" altLang="it-IT" sz="2000" baseline="-25000">
                <a:latin typeface="Times" panose="02020603050405020304" pitchFamily="18" charset="0"/>
              </a:rPr>
              <a:t>x</a:t>
            </a:r>
            <a:r>
              <a:rPr lang="en-US" altLang="it-IT" sz="2000">
                <a:latin typeface="Times" panose="02020603050405020304" pitchFamily="18" charset="0"/>
              </a:rPr>
              <a:t> è possibile trovare la resistenza di Thévenin come v</a:t>
            </a:r>
            <a:r>
              <a:rPr lang="en-US" altLang="it-IT" sz="2000" baseline="-25000">
                <a:latin typeface="Times" panose="02020603050405020304" pitchFamily="18" charset="0"/>
              </a:rPr>
              <a:t>x</a:t>
            </a:r>
            <a:r>
              <a:rPr lang="en-US" altLang="it-IT" sz="2000">
                <a:latin typeface="Times" panose="02020603050405020304" pitchFamily="18" charset="0"/>
              </a:rPr>
              <a:t>/i</a:t>
            </a:r>
            <a:r>
              <a:rPr lang="en-US" altLang="it-IT" sz="2000" baseline="-25000">
                <a:latin typeface="Times" panose="02020603050405020304" pitchFamily="18" charset="0"/>
              </a:rPr>
              <a:t>x</a:t>
            </a:r>
            <a:r>
              <a:rPr lang="en-US" altLang="it-IT" sz="2000">
                <a:latin typeface="Times" panose="02020603050405020304" pitchFamily="18" charset="0"/>
              </a:rPr>
              <a:t>.</a:t>
            </a:r>
            <a:endParaRPr lang="en-US" altLang="it-IT" sz="2400">
              <a:latin typeface="Times" panose="02020603050405020304" pitchFamily="18" charset="0"/>
            </a:endParaRP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52773723-5D36-1A0F-05A5-10FDE3821717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Richiami di teoria dei circuiti: </a:t>
            </a:r>
            <a:b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resistenza equivalente di </a:t>
            </a:r>
            <a:r>
              <a:rPr lang="it-IT" altLang="it-IT" sz="3200" dirty="0" err="1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Thévenin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6">
            <a:extLst>
              <a:ext uri="{FF2B5EF4-FFF2-40B4-BE49-F238E27FC236}">
                <a16:creationId xmlns:a16="http://schemas.microsoft.com/office/drawing/2014/main" id="{C3143CDC-2ADD-F603-A558-D91900697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676400"/>
            <a:ext cx="472440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5300" name="Object 3">
            <a:extLst>
              <a:ext uri="{FF2B5EF4-FFF2-40B4-BE49-F238E27FC236}">
                <a16:creationId xmlns:a16="http://schemas.microsoft.com/office/drawing/2014/main" id="{39409168-B7DF-0103-7A97-7414468AC4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1188" y="2247900"/>
          <a:ext cx="4572000" cy="243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0" imgH="1219200" progId="Equation.DSMT4">
                  <p:embed/>
                </p:oleObj>
              </mc:Choice>
              <mc:Fallback>
                <p:oleObj name="Equation" r:id="rId4" imgW="2286000" imgH="12192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247900"/>
                        <a:ext cx="4572000" cy="2436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1" name="Rectangle 4">
            <a:extLst>
              <a:ext uri="{FF2B5EF4-FFF2-40B4-BE49-F238E27FC236}">
                <a16:creationId xmlns:a16="http://schemas.microsoft.com/office/drawing/2014/main" id="{C9FD5452-1A7F-A844-FB1A-98EE5F07F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752600"/>
            <a:ext cx="2886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Applicando la  KCL,</a:t>
            </a:r>
          </a:p>
        </p:txBody>
      </p:sp>
      <p:graphicFrame>
        <p:nvGraphicFramePr>
          <p:cNvPr id="55302" name="Object 5">
            <a:extLst>
              <a:ext uri="{FF2B5EF4-FFF2-40B4-BE49-F238E27FC236}">
                <a16:creationId xmlns:a16="http://schemas.microsoft.com/office/drawing/2014/main" id="{83F3A2F9-7717-51D8-AA61-0D76CF4B06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" y="5046663"/>
          <a:ext cx="54864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43200" imgH="368300" progId="Equation.3">
                  <p:embed/>
                </p:oleObj>
              </mc:Choice>
              <mc:Fallback>
                <p:oleObj name="Equation" r:id="rId6" imgW="2743200" imgH="368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046663"/>
                        <a:ext cx="54864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3">
            <a:extLst>
              <a:ext uri="{FF2B5EF4-FFF2-40B4-BE49-F238E27FC236}">
                <a16:creationId xmlns:a16="http://schemas.microsoft.com/office/drawing/2014/main" id="{92886C67-7C28-E7EF-78F5-3991CA2219D1}"/>
              </a:ext>
            </a:extLst>
          </p:cNvPr>
          <p:cNvSpPr txBox="1">
            <a:spLocks/>
          </p:cNvSpPr>
          <p:nvPr/>
        </p:nvSpPr>
        <p:spPr>
          <a:xfrm>
            <a:off x="611189" y="908050"/>
            <a:ext cx="7200900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Richiami di teoria dei circuiti: </a:t>
            </a:r>
            <a:b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resistenza equivalente di </a:t>
            </a:r>
            <a:r>
              <a:rPr lang="it-IT" altLang="it-IT" sz="3200" dirty="0" err="1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Thévenin</a:t>
            </a: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t-IT" altLang="it-IT" sz="3200" dirty="0" err="1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</a:t>
            </a: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4">
            <a:extLst>
              <a:ext uri="{FF2B5EF4-FFF2-40B4-BE49-F238E27FC236}">
                <a16:creationId xmlns:a16="http://schemas.microsoft.com/office/drawing/2014/main" id="{8CE4B3E2-5C44-1AA4-6546-78EEB036AAB4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5800" y="1628775"/>
            <a:ext cx="3581400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buFontTx/>
              <a:buNone/>
            </a:pPr>
            <a:r>
              <a:rPr lang="it-IT" altLang="it-IT" sz="2000" b="1"/>
              <a:t>Problema:</a:t>
            </a:r>
            <a:r>
              <a:rPr lang="it-IT" altLang="it-IT" sz="2000"/>
              <a:t> Determinare il circuito equivalente di Norton.</a:t>
            </a:r>
            <a:endParaRPr lang="it-IT" altLang="it-IT" sz="2000" b="1"/>
          </a:p>
          <a:p>
            <a:pPr eaLnBrk="1" hangingPunct="1">
              <a:buFontTx/>
              <a:buNone/>
            </a:pPr>
            <a:r>
              <a:rPr lang="it-IT" altLang="it-IT" sz="2000" b="1"/>
              <a:t>Soluzione:</a:t>
            </a:r>
          </a:p>
          <a:p>
            <a:pPr eaLnBrk="1" hangingPunct="1"/>
            <a:r>
              <a:rPr lang="it-IT" altLang="it-IT" sz="2000" b="1"/>
              <a:t>Informazioni e dati noti:</a:t>
            </a:r>
            <a:r>
              <a:rPr lang="it-IT" altLang="it-IT" sz="2000"/>
              <a:t> Topologia del circuito e valori in figura.</a:t>
            </a:r>
          </a:p>
          <a:p>
            <a:pPr eaLnBrk="1" hangingPunct="1"/>
            <a:r>
              <a:rPr lang="it-IT" altLang="it-IT" sz="2000" b="1"/>
              <a:t>Incognite</a:t>
            </a:r>
            <a:r>
              <a:rPr lang="it-IT" altLang="it-IT" sz="2000"/>
              <a:t>: Corrente equivalente di Norton </a:t>
            </a:r>
            <a:r>
              <a:rPr lang="it-IT" altLang="it-IT" sz="2000" i="1"/>
              <a:t>i</a:t>
            </a:r>
            <a:r>
              <a:rPr lang="it-IT" altLang="it-IT" sz="2000" baseline="-25000"/>
              <a:t>n</a:t>
            </a:r>
            <a:r>
              <a:rPr lang="it-IT" altLang="it-IT" sz="2000"/>
              <a:t>.</a:t>
            </a:r>
          </a:p>
          <a:p>
            <a:pPr eaLnBrk="1" hangingPunct="1"/>
            <a:r>
              <a:rPr lang="it-IT" altLang="it-IT" sz="2000" b="1"/>
              <a:t>Approccio</a:t>
            </a:r>
            <a:r>
              <a:rPr lang="it-IT" altLang="it-IT" sz="2000"/>
              <a:t>:  La corrente equivalente rappresenta la corrente di corto circuito.</a:t>
            </a:r>
          </a:p>
          <a:p>
            <a:pPr eaLnBrk="1" hangingPunct="1"/>
            <a:r>
              <a:rPr lang="it-IT" altLang="it-IT" sz="2000" b="1"/>
              <a:t>Ipotesi</a:t>
            </a:r>
            <a:r>
              <a:rPr lang="it-IT" altLang="it-IT" sz="2000"/>
              <a:t>: Nessuna.</a:t>
            </a:r>
          </a:p>
          <a:p>
            <a:pPr eaLnBrk="1" hangingPunct="1"/>
            <a:r>
              <a:rPr lang="it-IT" altLang="it-IT" sz="2000" b="1"/>
              <a:t>Analisi</a:t>
            </a:r>
            <a:r>
              <a:rPr lang="it-IT" altLang="it-IT" sz="2000"/>
              <a:t>: Prossima slide…</a:t>
            </a:r>
          </a:p>
        </p:txBody>
      </p:sp>
      <p:sp>
        <p:nvSpPr>
          <p:cNvPr id="57348" name="Rectangle 5">
            <a:extLst>
              <a:ext uri="{FF2B5EF4-FFF2-40B4-BE49-F238E27FC236}">
                <a16:creationId xmlns:a16="http://schemas.microsoft.com/office/drawing/2014/main" id="{C1175504-C63E-5300-434E-67802369F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886200"/>
            <a:ext cx="35052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E</a:t>
            </a:r>
            <a:r>
              <a:rPr lang="ja-JP" altLang="en-US" sz="2000">
                <a:latin typeface="Times" panose="02020603050405020304" pitchFamily="18" charset="0"/>
              </a:rPr>
              <a:t>’</a:t>
            </a:r>
            <a:r>
              <a:rPr lang="en-US" altLang="ja-JP" sz="2000">
                <a:latin typeface="Times" panose="02020603050405020304" pitchFamily="18" charset="0"/>
              </a:rPr>
              <a:t> stato inserito un corto circuito all</a:t>
            </a:r>
            <a:r>
              <a:rPr lang="ja-JP" altLang="en-US" sz="2000">
                <a:latin typeface="Times" panose="02020603050405020304" pitchFamily="18" charset="0"/>
              </a:rPr>
              <a:t>’</a:t>
            </a:r>
            <a:r>
              <a:rPr lang="en-US" altLang="ja-JP" sz="2000">
                <a:latin typeface="Times" panose="02020603050405020304" pitchFamily="18" charset="0"/>
              </a:rPr>
              <a:t>uscita.  La corrente di Norton è la corrente che passa attraveso il corto circuito.</a:t>
            </a:r>
            <a:endParaRPr lang="en-US" altLang="it-IT" sz="2000">
              <a:latin typeface="Times" panose="02020603050405020304" pitchFamily="18" charset="0"/>
            </a:endParaRPr>
          </a:p>
        </p:txBody>
      </p:sp>
      <p:pic>
        <p:nvPicPr>
          <p:cNvPr id="57349" name="Picture 6">
            <a:extLst>
              <a:ext uri="{FF2B5EF4-FFF2-40B4-BE49-F238E27FC236}">
                <a16:creationId xmlns:a16="http://schemas.microsoft.com/office/drawing/2014/main" id="{FEC69B7E-6E23-0106-6F76-DBB1F99B8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776413"/>
            <a:ext cx="4267200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343E035F-DF25-02AD-90B5-5A9185B51FD8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Richiami di teoria dei circuiti: </a:t>
            </a:r>
            <a:b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circuito equivalente di Norton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5" name="Object 4">
            <a:extLst>
              <a:ext uri="{FF2B5EF4-FFF2-40B4-BE49-F238E27FC236}">
                <a16:creationId xmlns:a16="http://schemas.microsoft.com/office/drawing/2014/main" id="{EB0C6D21-85AF-DFA2-DDB8-F59E58DC00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4563" y="2225675"/>
          <a:ext cx="2108200" cy="238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54100" imgH="1193800" progId="Equation.DSMT4">
                  <p:embed/>
                </p:oleObj>
              </mc:Choice>
              <mc:Fallback>
                <p:oleObj name="Equation" r:id="rId3" imgW="1054100" imgH="119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4563" y="2225675"/>
                        <a:ext cx="2108200" cy="238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6" name="Rectangle 5">
            <a:extLst>
              <a:ext uri="{FF2B5EF4-FFF2-40B4-BE49-F238E27FC236}">
                <a16:creationId xmlns:a16="http://schemas.microsoft.com/office/drawing/2014/main" id="{DC531FD6-F81C-20D2-D382-6892F9816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752600"/>
            <a:ext cx="2671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Applicando la KCL,</a:t>
            </a:r>
          </a:p>
        </p:txBody>
      </p:sp>
      <p:graphicFrame>
        <p:nvGraphicFramePr>
          <p:cNvPr id="59397" name="Object 6">
            <a:extLst>
              <a:ext uri="{FF2B5EF4-FFF2-40B4-BE49-F238E27FC236}">
                <a16:creationId xmlns:a16="http://schemas.microsoft.com/office/drawing/2014/main" id="{690D2B72-DD51-AF92-ACB2-18E0CBD45A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5513" y="5156200"/>
          <a:ext cx="46482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24100" imgH="393700" progId="Equation.DSMT4">
                  <p:embed/>
                </p:oleObj>
              </mc:Choice>
              <mc:Fallback>
                <p:oleObj name="Equation" r:id="rId5" imgW="2324100" imgH="3937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513" y="5156200"/>
                        <a:ext cx="46482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9398" name="Picture 7">
            <a:extLst>
              <a:ext uri="{FF2B5EF4-FFF2-40B4-BE49-F238E27FC236}">
                <a16:creationId xmlns:a16="http://schemas.microsoft.com/office/drawing/2014/main" id="{AD606403-F492-F67D-4293-FA72F879A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163" y="1447800"/>
            <a:ext cx="4800600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9" name="Rectangle 9">
            <a:extLst>
              <a:ext uri="{FF2B5EF4-FFF2-40B4-BE49-F238E27FC236}">
                <a16:creationId xmlns:a16="http://schemas.microsoft.com/office/drawing/2014/main" id="{85660EB0-5CA4-D0F6-9CE9-30DC1CEB5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3709988"/>
            <a:ext cx="3657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Il corto circuito sull</a:t>
            </a:r>
            <a:r>
              <a:rPr lang="ja-JP" altLang="en-US" sz="2000">
                <a:latin typeface="Times" panose="02020603050405020304" pitchFamily="18" charset="0"/>
              </a:rPr>
              <a:t>’</a:t>
            </a:r>
            <a:r>
              <a:rPr lang="en-US" altLang="ja-JP" sz="2000">
                <a:latin typeface="Times" panose="02020603050405020304" pitchFamily="18" charset="0"/>
              </a:rPr>
              <a:t>uscita fa si che non passi corrente nella resistenza R</a:t>
            </a:r>
            <a:r>
              <a:rPr lang="en-US" altLang="ja-JP" sz="2000" baseline="-25000">
                <a:latin typeface="Times" panose="02020603050405020304" pitchFamily="18" charset="0"/>
              </a:rPr>
              <a:t>s</a:t>
            </a:r>
            <a:r>
              <a:rPr lang="en-US" altLang="ja-JP" sz="2000">
                <a:latin typeface="Times" panose="02020603050405020304" pitchFamily="18" charset="0"/>
              </a:rPr>
              <a:t>. R</a:t>
            </a:r>
            <a:r>
              <a:rPr lang="en-US" altLang="ja-JP" sz="1800" baseline="-25000">
                <a:latin typeface="Times" panose="02020603050405020304" pitchFamily="18" charset="0"/>
              </a:rPr>
              <a:t>th</a:t>
            </a:r>
            <a:r>
              <a:rPr lang="en-US" altLang="ja-JP" sz="2000">
                <a:latin typeface="Times" panose="02020603050405020304" pitchFamily="18" charset="0"/>
              </a:rPr>
              <a:t> è la stessa calcolata precedentemente</a:t>
            </a:r>
            <a:endParaRPr lang="en-US" altLang="it-IT" sz="2000">
              <a:latin typeface="Times" panose="02020603050405020304" pitchFamily="18" charset="0"/>
            </a:endParaRP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621A9915-65D9-F003-E9E7-7B4C68E1B409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Richiami di teoria dei circuiti: </a:t>
            </a:r>
            <a:b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circuito equivalente di Norton (</a:t>
            </a:r>
            <a:r>
              <a:rPr lang="it-IT" altLang="it-IT" sz="3200" dirty="0" err="1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</a:t>
            </a: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3" name="Picture 4">
            <a:extLst>
              <a:ext uri="{FF2B5EF4-FFF2-40B4-BE49-F238E27FC236}">
                <a16:creationId xmlns:a16="http://schemas.microsoft.com/office/drawing/2014/main" id="{BA0A598C-197E-960A-3CE9-D99BFE71A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16"/>
          <a:stretch>
            <a:fillRect/>
          </a:stretch>
        </p:blipFill>
        <p:spPr bwMode="auto">
          <a:xfrm>
            <a:off x="1676400" y="1676400"/>
            <a:ext cx="60960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Rectangle 5">
            <a:extLst>
              <a:ext uri="{FF2B5EF4-FFF2-40B4-BE49-F238E27FC236}">
                <a16:creationId xmlns:a16="http://schemas.microsoft.com/office/drawing/2014/main" id="{365BEDDF-C8C4-8441-77A7-2DED24FCC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886200"/>
            <a:ext cx="7543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Times" panose="02020603050405020304" pitchFamily="18" charset="0"/>
              </a:rPr>
              <a:t>Verifica dei risultati:</a:t>
            </a:r>
            <a:r>
              <a:rPr lang="it-IT" altLang="it-IT" sz="1800">
                <a:latin typeface="Times" panose="02020603050405020304" pitchFamily="18" charset="0"/>
              </a:rPr>
              <a:t> Si noti che </a:t>
            </a:r>
            <a:r>
              <a:rPr lang="it-IT" altLang="it-IT" sz="1800" i="1">
                <a:latin typeface="Times" panose="02020603050405020304" pitchFamily="18" charset="0"/>
              </a:rPr>
              <a:t>v</a:t>
            </a:r>
            <a:r>
              <a:rPr lang="it-IT" altLang="it-IT" sz="1800" baseline="-25000">
                <a:latin typeface="Times" panose="02020603050405020304" pitchFamily="18" charset="0"/>
              </a:rPr>
              <a:t>th </a:t>
            </a:r>
            <a:r>
              <a:rPr lang="it-IT" altLang="it-IT" sz="1800">
                <a:latin typeface="Times" panose="02020603050405020304" pitchFamily="18" charset="0"/>
              </a:rPr>
              <a:t>= </a:t>
            </a:r>
            <a:r>
              <a:rPr lang="it-IT" altLang="it-IT" sz="1800" i="1">
                <a:latin typeface="Times" panose="02020603050405020304" pitchFamily="18" charset="0"/>
              </a:rPr>
              <a:t>i</a:t>
            </a:r>
            <a:r>
              <a:rPr lang="it-IT" altLang="it-IT" sz="1800" baseline="-25000">
                <a:latin typeface="Times" panose="02020603050405020304" pitchFamily="18" charset="0"/>
              </a:rPr>
              <a:t>n</a:t>
            </a:r>
            <a:r>
              <a:rPr lang="it-IT" altLang="it-IT" sz="1800" i="1">
                <a:latin typeface="Times" panose="02020603050405020304" pitchFamily="18" charset="0"/>
              </a:rPr>
              <a:t>R</a:t>
            </a:r>
            <a:r>
              <a:rPr lang="it-IT" altLang="it-IT" sz="1800" baseline="-25000">
                <a:latin typeface="Times" panose="02020603050405020304" pitchFamily="18" charset="0"/>
              </a:rPr>
              <a:t>th</a:t>
            </a:r>
            <a:r>
              <a:rPr lang="it-IT" altLang="it-IT" sz="1800">
                <a:latin typeface="Times" panose="02020603050405020304" pitchFamily="18" charset="0"/>
              </a:rPr>
              <a:t> e può essere utilizzata per verificare i calcoli:  </a:t>
            </a:r>
            <a:r>
              <a:rPr lang="it-IT" altLang="it-IT" sz="1800" i="1">
                <a:latin typeface="Times" panose="02020603050405020304" pitchFamily="18" charset="0"/>
              </a:rPr>
              <a:t>i</a:t>
            </a:r>
            <a:r>
              <a:rPr lang="it-IT" altLang="it-IT" sz="1800" baseline="-25000">
                <a:latin typeface="Times" panose="02020603050405020304" pitchFamily="18" charset="0"/>
              </a:rPr>
              <a:t>n</a:t>
            </a:r>
            <a:r>
              <a:rPr lang="it-IT" altLang="it-IT" sz="1800" i="1">
                <a:latin typeface="Times" panose="02020603050405020304" pitchFamily="18" charset="0"/>
              </a:rPr>
              <a:t>R</a:t>
            </a:r>
            <a:r>
              <a:rPr lang="it-IT" altLang="it-IT" sz="1800" baseline="-25000">
                <a:latin typeface="Times" panose="02020603050405020304" pitchFamily="18" charset="0"/>
              </a:rPr>
              <a:t>th </a:t>
            </a:r>
            <a:r>
              <a:rPr lang="it-IT" altLang="it-IT" sz="1800">
                <a:latin typeface="Times" panose="02020603050405020304" pitchFamily="18" charset="0"/>
              </a:rPr>
              <a:t>= (2.55 mS)</a:t>
            </a:r>
            <a:r>
              <a:rPr lang="it-IT" altLang="it-IT" sz="1800" i="1">
                <a:latin typeface="Times" panose="02020603050405020304" pitchFamily="18" charset="0"/>
              </a:rPr>
              <a:t>v</a:t>
            </a:r>
            <a:r>
              <a:rPr lang="it-IT" altLang="it-IT" sz="1800" baseline="-25000">
                <a:latin typeface="Times" panose="02020603050405020304" pitchFamily="18" charset="0"/>
              </a:rPr>
              <a:t>s</a:t>
            </a:r>
            <a:r>
              <a:rPr lang="it-IT" altLang="it-IT" sz="1800">
                <a:latin typeface="Times" panose="02020603050405020304" pitchFamily="18" charset="0"/>
              </a:rPr>
              <a:t>(282 </a:t>
            </a:r>
            <a:r>
              <a:rPr lang="it-IT" altLang="it-IT" sz="1800">
                <a:latin typeface="Symbol" panose="05050102010706020507" pitchFamily="18" charset="2"/>
                <a:sym typeface="Symbol" panose="05050102010706020507" pitchFamily="18" charset="2"/>
              </a:rPr>
              <a:t></a:t>
            </a:r>
            <a:r>
              <a:rPr lang="it-IT" altLang="it-IT" sz="1800">
                <a:latin typeface="Times" panose="02020603050405020304" pitchFamily="18" charset="0"/>
              </a:rPr>
              <a:t>) = 0.719 </a:t>
            </a:r>
            <a:r>
              <a:rPr lang="it-IT" altLang="it-IT" sz="1800" i="1">
                <a:latin typeface="Times" panose="02020603050405020304" pitchFamily="18" charset="0"/>
              </a:rPr>
              <a:t>v</a:t>
            </a:r>
            <a:r>
              <a:rPr lang="it-IT" altLang="it-IT" sz="1800" baseline="-25000">
                <a:latin typeface="Times" panose="02020603050405020304" pitchFamily="18" charset="0"/>
              </a:rPr>
              <a:t>s</a:t>
            </a:r>
            <a:r>
              <a:rPr lang="it-IT" altLang="it-IT" sz="1800">
                <a:latin typeface="Times" panose="02020603050405020304" pitchFamily="18" charset="0"/>
              </a:rPr>
              <a:t>, che coincide con il valore trovato precedentemente senza gli errori di arrotondamento.</a:t>
            </a:r>
          </a:p>
          <a:p>
            <a:pPr>
              <a:spcBef>
                <a:spcPct val="0"/>
              </a:spcBef>
              <a:buFontTx/>
              <a:buNone/>
            </a:pPr>
            <a:endParaRPr lang="it-IT" altLang="it-IT" sz="18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1800">
                <a:latin typeface="Times" panose="02020603050405020304" pitchFamily="18" charset="0"/>
              </a:rPr>
              <a:t>Mentre  i due circuiti sono identici in termini di tensioni e correnti sui terminali di uscita, c’è una</a:t>
            </a:r>
            <a:r>
              <a:rPr lang="it-IT" altLang="ja-JP" sz="1800">
                <a:latin typeface="Times" panose="02020603050405020304" pitchFamily="18" charset="0"/>
              </a:rPr>
              <a:t> differenza tra i due circuiti.  Senza un carico collegato il circuito di Norton continua a dissipare potenza!</a:t>
            </a:r>
            <a:endParaRPr lang="it-IT" altLang="it-IT" sz="18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it-IT" sz="1800">
              <a:latin typeface="Times" panose="02020603050405020304" pitchFamily="18" charset="0"/>
            </a:endParaRP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5858B564-F7A7-4D22-9489-D048496D54D0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Circuiti equivalenti </a:t>
            </a:r>
            <a:b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</a:t>
            </a:r>
            <a:r>
              <a:rPr lang="it-IT" altLang="it-IT" sz="3200" dirty="0" err="1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Thévenin</a:t>
            </a: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Norton 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4">
            <a:extLst>
              <a:ext uri="{FF2B5EF4-FFF2-40B4-BE49-F238E27FC236}">
                <a16:creationId xmlns:a16="http://schemas.microsoft.com/office/drawing/2014/main" id="{882CFABC-94E7-013D-2226-676E171255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535113"/>
            <a:ext cx="7772400" cy="49895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altLang="it-IT" sz="2800"/>
              <a:t>Segnali non periodici hanno spettri continui occupando spesso una vasta gamma di frequenze</a:t>
            </a:r>
          </a:p>
          <a:p>
            <a:pPr eaLnBrk="1" hangingPunct="1">
              <a:lnSpc>
                <a:spcPct val="90000"/>
              </a:lnSpc>
            </a:pPr>
            <a:r>
              <a:rPr lang="it-IT" altLang="ja-JP" sz="2800"/>
              <a:t>L’analisi di Fourier mostra che qualsiasi segnale periodico è composto da un insieme di segnali sinusoidali con differente ampiezza, frequenza e fase.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800"/>
              <a:t>L’i</a:t>
            </a:r>
            <a:r>
              <a:rPr lang="it-IT" altLang="ja-JP" sz="2800"/>
              <a:t>nsieme dei segnali sinusoidali è chiamato </a:t>
            </a:r>
            <a:r>
              <a:rPr lang="it-IT" altLang="ja-JP" sz="2800" b="1"/>
              <a:t>serie di Fourier</a:t>
            </a:r>
            <a:r>
              <a:rPr lang="it-IT" altLang="ja-JP" sz="280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800"/>
              <a:t>Lo spettro di frequenza di un segnale riporta l’a</a:t>
            </a:r>
            <a:r>
              <a:rPr lang="it-IT" altLang="ja-JP" sz="2800"/>
              <a:t>mpiezza e la fase delle componenti del segnale in funzione della frequenza.</a:t>
            </a:r>
            <a:endParaRPr lang="it-IT" altLang="it-IT" sz="2800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72EA0018-A330-D64C-5528-A30E7A1E2E56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Spettro di frequenza </a:t>
            </a:r>
            <a:b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segnali elettronici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8" name="Rectangle 3">
            <a:extLst>
              <a:ext uri="{FF2B5EF4-FFF2-40B4-BE49-F238E27FC236}">
                <a16:creationId xmlns:a16="http://schemas.microsoft.com/office/drawing/2014/main" id="{E0D858BE-9CB9-5698-E22C-D40C34343A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535113"/>
            <a:ext cx="8207375" cy="4989512"/>
          </a:xfrm>
        </p:spPr>
        <p:txBody>
          <a:bodyPr/>
          <a:lstStyle/>
          <a:p>
            <a:pPr eaLnBrk="1" hangingPunct="1">
              <a:tabLst>
                <a:tab pos="6743700" algn="r"/>
                <a:tab pos="6858000" algn="l"/>
              </a:tabLst>
              <a:defRPr/>
            </a:pPr>
            <a:r>
              <a:rPr lang="it-IT" sz="2800" dirty="0">
                <a:ea typeface="+mn-ea"/>
                <a:cs typeface="+mn-cs"/>
              </a:rPr>
              <a:t>Suoni udibili	20 Hz - 20	kHz</a:t>
            </a:r>
          </a:p>
          <a:p>
            <a:pPr eaLnBrk="1" hangingPunct="1">
              <a:tabLst>
                <a:tab pos="6743700" algn="r"/>
                <a:tab pos="6858000" algn="l"/>
              </a:tabLst>
              <a:defRPr/>
            </a:pPr>
            <a:r>
              <a:rPr lang="it-IT" sz="2800" dirty="0">
                <a:ea typeface="+mn-ea"/>
                <a:cs typeface="+mn-cs"/>
              </a:rPr>
              <a:t>Segnale TV a banda base	0 - 4.5	MHz</a:t>
            </a:r>
          </a:p>
          <a:p>
            <a:pPr eaLnBrk="1" hangingPunct="1">
              <a:tabLst>
                <a:tab pos="6743700" algn="r"/>
                <a:tab pos="6858000" algn="l"/>
              </a:tabLst>
              <a:defRPr/>
            </a:pPr>
            <a:r>
              <a:rPr lang="it-IT" sz="2800" dirty="0">
                <a:ea typeface="+mn-ea"/>
                <a:cs typeface="+mn-cs"/>
              </a:rPr>
              <a:t>Radio FM	88 - 108	MHz</a:t>
            </a:r>
          </a:p>
          <a:p>
            <a:pPr eaLnBrk="1" hangingPunct="1">
              <a:tabLst>
                <a:tab pos="6743700" algn="r"/>
                <a:tab pos="6858000" algn="l"/>
              </a:tabLst>
              <a:defRPr/>
            </a:pPr>
            <a:r>
              <a:rPr lang="it-IT" sz="2800" dirty="0">
                <a:ea typeface="+mn-ea"/>
                <a:cs typeface="+mn-cs"/>
              </a:rPr>
              <a:t>Televisione (canali 2-6)	54 - 88	MHz</a:t>
            </a:r>
          </a:p>
          <a:p>
            <a:pPr eaLnBrk="1" hangingPunct="1">
              <a:tabLst>
                <a:tab pos="6743700" algn="r"/>
                <a:tab pos="6858000" algn="l"/>
              </a:tabLst>
              <a:defRPr/>
            </a:pPr>
            <a:r>
              <a:rPr lang="it-IT" sz="2800" dirty="0">
                <a:ea typeface="+mn-ea"/>
                <a:cs typeface="+mn-cs"/>
              </a:rPr>
              <a:t>Televisione (canali 7-13)	174 - 216	MHz</a:t>
            </a:r>
          </a:p>
          <a:p>
            <a:pPr eaLnBrk="1" hangingPunct="1">
              <a:tabLst>
                <a:tab pos="6743700" algn="r"/>
                <a:tab pos="6858000" algn="l"/>
              </a:tabLst>
              <a:defRPr/>
            </a:pPr>
            <a:r>
              <a:rPr lang="it-IT" sz="2800" dirty="0">
                <a:ea typeface="+mn-ea"/>
                <a:cs typeface="+mn-cs"/>
              </a:rPr>
              <a:t>Comunicazioni navali e governative 	216 - 450 MHz</a:t>
            </a:r>
          </a:p>
          <a:p>
            <a:pPr eaLnBrk="1" hangingPunct="1">
              <a:tabLst>
                <a:tab pos="6743700" algn="r"/>
                <a:tab pos="6858000" algn="l"/>
              </a:tabLst>
              <a:defRPr/>
            </a:pPr>
            <a:r>
              <a:rPr lang="it-IT" sz="2800" dirty="0">
                <a:ea typeface="+mn-ea"/>
                <a:cs typeface="+mn-cs"/>
              </a:rPr>
              <a:t>Telefoni cellulari e wireless	1710 - 2690	MHz</a:t>
            </a:r>
          </a:p>
          <a:p>
            <a:pPr eaLnBrk="1" hangingPunct="1">
              <a:tabLst>
                <a:tab pos="6743700" algn="r"/>
                <a:tab pos="6858000" algn="l"/>
              </a:tabLst>
              <a:defRPr/>
            </a:pPr>
            <a:r>
              <a:rPr lang="it-IT" sz="2800" dirty="0">
                <a:ea typeface="+mn-ea"/>
                <a:cs typeface="+mn-cs"/>
              </a:rPr>
              <a:t>TV via satellite	3.7 - 4.2	GHz</a:t>
            </a:r>
          </a:p>
          <a:p>
            <a:pPr eaLnBrk="1" hangingPunct="1">
              <a:tabLst>
                <a:tab pos="6743700" algn="r"/>
                <a:tab pos="6858000" algn="l"/>
              </a:tabLst>
              <a:defRPr/>
            </a:pPr>
            <a:r>
              <a:rPr lang="it-IT" sz="2800" dirty="0">
                <a:ea typeface="+mn-ea"/>
                <a:cs typeface="+mn-cs"/>
              </a:rPr>
              <a:t>Dispositivi Wireless	5.0 - 5.5	GHz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0E8AEA66-0103-9776-8C86-5A325AE781D1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Frequenze di segnali comuni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5">
            <a:extLst>
              <a:ext uri="{FF2B5EF4-FFF2-40B4-BE49-F238E27FC236}">
                <a16:creationId xmlns:a16="http://schemas.microsoft.com/office/drawing/2014/main" id="{73913D9D-7EBF-9814-6DBA-889B682D44F6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1188" y="1268760"/>
            <a:ext cx="7200900" cy="1066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altLang="it-IT" sz="2400" dirty="0"/>
              <a:t>Qualsiasi segnale periodico contiene uno spettro discreto di componenti spettrali legate direttamente al periodo del segnale.  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400" dirty="0"/>
              <a:t>Un</a:t>
            </a:r>
            <a:r>
              <a:rPr lang="it-IT" altLang="ja-JP" sz="2400" dirty="0">
                <a:latin typeface="Arial" panose="020B0604020202020204" pitchFamily="34" charset="0"/>
              </a:rPr>
              <a:t>’</a:t>
            </a:r>
            <a:r>
              <a:rPr lang="it-IT" altLang="ja-JP" sz="2400" dirty="0"/>
              <a:t>onda quadra è rappresentata dalla seguente serie di Fourier:</a:t>
            </a:r>
          </a:p>
          <a:p>
            <a:pPr eaLnBrk="1" hangingPunct="1">
              <a:lnSpc>
                <a:spcPct val="90000"/>
              </a:lnSpc>
            </a:pPr>
            <a:endParaRPr lang="it-IT" altLang="it-IT" sz="2400" dirty="0"/>
          </a:p>
          <a:p>
            <a:pPr eaLnBrk="1" hangingPunct="1">
              <a:lnSpc>
                <a:spcPct val="90000"/>
              </a:lnSpc>
            </a:pPr>
            <a:endParaRPr lang="it-IT" altLang="it-IT" sz="2400" dirty="0"/>
          </a:p>
        </p:txBody>
      </p:sp>
      <p:graphicFrame>
        <p:nvGraphicFramePr>
          <p:cNvPr id="67588" name="Object 9">
            <a:extLst>
              <a:ext uri="{FF2B5EF4-FFF2-40B4-BE49-F238E27FC236}">
                <a16:creationId xmlns:a16="http://schemas.microsoft.com/office/drawing/2014/main" id="{CBC248BE-B544-0C31-25B9-15B7E9D066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982171"/>
              </p:ext>
            </p:extLst>
          </p:nvPr>
        </p:nvGraphicFramePr>
        <p:xfrm>
          <a:off x="1206574" y="2927697"/>
          <a:ext cx="6608763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289300" imgH="431800" progId="Equation.DSMT4">
                  <p:embed/>
                </p:oleObj>
              </mc:Choice>
              <mc:Fallback>
                <p:oleObj name="Equation" r:id="rId3" imgW="3289300" imgH="431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574" y="2927697"/>
                        <a:ext cx="6608763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9" name="Rectangle 12">
            <a:extLst>
              <a:ext uri="{FF2B5EF4-FFF2-40B4-BE49-F238E27FC236}">
                <a16:creationId xmlns:a16="http://schemas.microsoft.com/office/drawing/2014/main" id="{D5C6A81C-E5CC-FE3D-8939-86ED3E0B9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293320"/>
            <a:ext cx="79216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000" dirty="0">
                <a:latin typeface="Times" panose="02020603050405020304" pitchFamily="18" charset="0"/>
                <a:sym typeface="Symbol" panose="05050102010706020507" pitchFamily="18" charset="2"/>
              </a:rPr>
              <a:t></a:t>
            </a:r>
            <a:r>
              <a:rPr lang="it-IT" altLang="it-IT" sz="2000" baseline="-25000" dirty="0">
                <a:latin typeface="Times" panose="02020603050405020304" pitchFamily="18" charset="0"/>
                <a:sym typeface="Symbol" panose="05050102010706020507" pitchFamily="18" charset="2"/>
              </a:rPr>
              <a:t>0</a:t>
            </a:r>
            <a:r>
              <a:rPr lang="it-IT" altLang="it-IT" sz="2000" dirty="0">
                <a:latin typeface="Times" panose="02020603050405020304" pitchFamily="18" charset="0"/>
                <a:sym typeface="Symbol" panose="05050102010706020507" pitchFamily="18" charset="2"/>
              </a:rPr>
              <a:t>=2/</a:t>
            </a:r>
            <a:r>
              <a:rPr lang="it-IT" altLang="it-IT" sz="2000" i="1" dirty="0">
                <a:latin typeface="Times" panose="02020603050405020304" pitchFamily="18" charset="0"/>
                <a:sym typeface="Symbol" panose="05050102010706020507" pitchFamily="18" charset="2"/>
              </a:rPr>
              <a:t>T</a:t>
            </a:r>
            <a:r>
              <a:rPr lang="it-IT" altLang="it-IT" sz="2000" dirty="0">
                <a:latin typeface="Times" panose="02020603050405020304" pitchFamily="18" charset="0"/>
                <a:sym typeface="Symbol" panose="05050102010706020507" pitchFamily="18" charset="2"/>
              </a:rPr>
              <a:t> (rad/s) è la frequenza angolare fondamentale e </a:t>
            </a:r>
            <a:r>
              <a:rPr lang="it-IT" altLang="it-IT" sz="2000" i="1" dirty="0">
                <a:latin typeface="Times" panose="02020603050405020304" pitchFamily="18" charset="0"/>
                <a:sym typeface="Symbol" panose="05050102010706020507" pitchFamily="18" charset="2"/>
              </a:rPr>
              <a:t>f</a:t>
            </a:r>
            <a:r>
              <a:rPr lang="it-IT" altLang="it-IT" sz="2000" baseline="-25000" dirty="0">
                <a:latin typeface="Times" panose="02020603050405020304" pitchFamily="18" charset="0"/>
                <a:sym typeface="Symbol" panose="05050102010706020507" pitchFamily="18" charset="2"/>
              </a:rPr>
              <a:t>0</a:t>
            </a:r>
            <a:r>
              <a:rPr lang="it-IT" altLang="it-IT" sz="2000" dirty="0">
                <a:latin typeface="Times" panose="02020603050405020304" pitchFamily="18" charset="0"/>
                <a:sym typeface="Symbol" panose="05050102010706020507" pitchFamily="18" charset="2"/>
              </a:rPr>
              <a:t>=1/T (Hz) è la frequenza fondamentale del segnale.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2000" dirty="0">
                <a:latin typeface="Times" panose="02020603050405020304" pitchFamily="18" charset="0"/>
                <a:sym typeface="Symbol" panose="05050102010706020507" pitchFamily="18" charset="2"/>
              </a:rPr>
              <a:t>2</a:t>
            </a:r>
            <a:r>
              <a:rPr lang="it-IT" altLang="it-IT" sz="2000" i="1" dirty="0">
                <a:latin typeface="Times" panose="02020603050405020304" pitchFamily="18" charset="0"/>
                <a:sym typeface="Symbol" panose="05050102010706020507" pitchFamily="18" charset="2"/>
              </a:rPr>
              <a:t>f</a:t>
            </a:r>
            <a:r>
              <a:rPr lang="it-IT" altLang="it-IT" sz="2000" baseline="-25000" dirty="0">
                <a:latin typeface="Times" panose="02020603050405020304" pitchFamily="18" charset="0"/>
                <a:sym typeface="Symbol" panose="05050102010706020507" pitchFamily="18" charset="2"/>
              </a:rPr>
              <a:t>0</a:t>
            </a:r>
            <a:r>
              <a:rPr lang="it-IT" altLang="it-IT" sz="2000" dirty="0">
                <a:latin typeface="Times" panose="02020603050405020304" pitchFamily="18" charset="0"/>
                <a:sym typeface="Symbol" panose="05050102010706020507" pitchFamily="18" charset="2"/>
              </a:rPr>
              <a:t>, 3</a:t>
            </a:r>
            <a:r>
              <a:rPr lang="it-IT" altLang="it-IT" sz="2000" i="1" dirty="0">
                <a:latin typeface="Times" panose="02020603050405020304" pitchFamily="18" charset="0"/>
                <a:sym typeface="Symbol" panose="05050102010706020507" pitchFamily="18" charset="2"/>
              </a:rPr>
              <a:t>f</a:t>
            </a:r>
            <a:r>
              <a:rPr lang="it-IT" altLang="it-IT" sz="2000" baseline="-25000" dirty="0">
                <a:latin typeface="Times" panose="02020603050405020304" pitchFamily="18" charset="0"/>
                <a:sym typeface="Symbol" panose="05050102010706020507" pitchFamily="18" charset="2"/>
              </a:rPr>
              <a:t>0</a:t>
            </a:r>
            <a:r>
              <a:rPr lang="it-IT" altLang="it-IT" sz="2000" dirty="0">
                <a:latin typeface="Times" panose="02020603050405020304" pitchFamily="18" charset="0"/>
                <a:sym typeface="Symbol" panose="05050102010706020507" pitchFamily="18" charset="2"/>
              </a:rPr>
              <a:t>, 4</a:t>
            </a:r>
            <a:r>
              <a:rPr lang="it-IT" altLang="it-IT" sz="2000" i="1" dirty="0">
                <a:latin typeface="Times" panose="02020603050405020304" pitchFamily="18" charset="0"/>
                <a:sym typeface="Symbol" panose="05050102010706020507" pitchFamily="18" charset="2"/>
              </a:rPr>
              <a:t>f</a:t>
            </a:r>
            <a:r>
              <a:rPr lang="it-IT" altLang="it-IT" sz="2000" baseline="-25000" dirty="0">
                <a:latin typeface="Times" panose="02020603050405020304" pitchFamily="18" charset="0"/>
                <a:sym typeface="Symbol" panose="05050102010706020507" pitchFamily="18" charset="2"/>
              </a:rPr>
              <a:t>0</a:t>
            </a:r>
            <a:r>
              <a:rPr lang="it-IT" altLang="it-IT" sz="2000" dirty="0">
                <a:latin typeface="Times" panose="02020603050405020304" pitchFamily="18" charset="0"/>
                <a:sym typeface="Symbol" panose="05050102010706020507" pitchFamily="18" charset="2"/>
              </a:rPr>
              <a:t> sono chiamate seconda armonica, terza armonica e così via.</a:t>
            </a:r>
            <a:endParaRPr lang="it-IT" altLang="it-IT" sz="2000" dirty="0">
              <a:latin typeface="Times" panose="02020603050405020304" pitchFamily="18" charset="0"/>
            </a:endParaRPr>
          </a:p>
        </p:txBody>
      </p:sp>
      <p:pic>
        <p:nvPicPr>
          <p:cNvPr id="67590" name="Immagine 1">
            <a:extLst>
              <a:ext uri="{FF2B5EF4-FFF2-40B4-BE49-F238E27FC236}">
                <a16:creationId xmlns:a16="http://schemas.microsoft.com/office/drawing/2014/main" id="{803ACC99-2710-9025-90E6-CCDA15655F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137" y="3815308"/>
            <a:ext cx="2820987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1" name="Immagine 2">
            <a:extLst>
              <a:ext uri="{FF2B5EF4-FFF2-40B4-BE49-F238E27FC236}">
                <a16:creationId xmlns:a16="http://schemas.microsoft.com/office/drawing/2014/main" id="{5D381368-AEB6-35B2-ACB3-6D78EA0EF8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049" y="3743870"/>
            <a:ext cx="2543175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15855A09-D26D-0FC8-3A11-6AF905063823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serie di Fourier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>
            <a:extLst>
              <a:ext uri="{FF2B5EF4-FFF2-40B4-BE49-F238E27FC236}">
                <a16:creationId xmlns:a16="http://schemas.microsoft.com/office/drawing/2014/main" id="{4AD5EFD1-2E7F-96F3-7408-D031F17C33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535113"/>
            <a:ext cx="7772400" cy="4989512"/>
          </a:xfrm>
        </p:spPr>
        <p:txBody>
          <a:bodyPr/>
          <a:lstStyle/>
          <a:p>
            <a:pPr eaLnBrk="1" hangingPunct="1"/>
            <a:r>
              <a:rPr lang="it-IT" altLang="it-IT"/>
              <a:t>I segnali analogici sono solitamente manipolati utilizzando amplificatori lineari.</a:t>
            </a:r>
          </a:p>
          <a:p>
            <a:pPr eaLnBrk="1" hangingPunct="1"/>
            <a:r>
              <a:rPr lang="it-IT" altLang="it-IT"/>
              <a:t>Sebbene i segnali possano avere molte componenti, la linearità consente di utilizzare il </a:t>
            </a:r>
            <a:r>
              <a:rPr lang="it-IT" altLang="it-IT" b="1"/>
              <a:t>principio di sovrapposizione</a:t>
            </a:r>
            <a:r>
              <a:rPr lang="it-IT" altLang="it-IT"/>
              <a:t>.</a:t>
            </a:r>
          </a:p>
          <a:p>
            <a:pPr eaLnBrk="1" hangingPunct="1"/>
            <a:r>
              <a:rPr lang="it-IT" altLang="it-IT"/>
              <a:t>La sovrapposizione consente di calcolare l</a:t>
            </a:r>
            <a:r>
              <a:rPr lang="it-IT" altLang="ja-JP">
                <a:latin typeface="Arial" panose="020B0604020202020204" pitchFamily="34" charset="0"/>
              </a:rPr>
              <a:t>’</a:t>
            </a:r>
            <a:r>
              <a:rPr lang="it-IT" altLang="ja-JP"/>
              <a:t>effetto di ogni componente di un segnale separatamente e successivamente unire i vari contributi sull</a:t>
            </a:r>
            <a:r>
              <a:rPr lang="it-IT" altLang="ja-JP">
                <a:latin typeface="Arial" panose="020B0604020202020204" pitchFamily="34" charset="0"/>
              </a:rPr>
              <a:t>’</a:t>
            </a:r>
            <a:r>
              <a:rPr lang="it-IT" altLang="ja-JP"/>
              <a:t>uscita.</a:t>
            </a:r>
            <a:endParaRPr lang="it-IT" altLang="it-IT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8ED07FA4-132A-A513-6103-0F4031ED83E3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Amplificatori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>
            <a:extLst>
              <a:ext uri="{FF2B5EF4-FFF2-40B4-BE49-F238E27FC236}">
                <a16:creationId xmlns:a16="http://schemas.microsoft.com/office/drawing/2014/main" id="{EF1D21B6-418E-B0BA-F5F6-A0F60AD62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268413"/>
            <a:ext cx="403860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Dato un ingresso sinusoidale: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it-IT" sz="20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Per un amplificatore lineare, l</a:t>
            </a:r>
            <a:r>
              <a:rPr lang="ja-JP" altLang="en-US" sz="2000">
                <a:latin typeface="Times" panose="02020603050405020304" pitchFamily="18" charset="0"/>
              </a:rPr>
              <a:t>’</a:t>
            </a:r>
            <a:r>
              <a:rPr lang="en-US" altLang="ja-JP" sz="2000">
                <a:latin typeface="Times" panose="02020603050405020304" pitchFamily="18" charset="0"/>
              </a:rPr>
              <a:t>uscita è alla stessa frequenza ma con differente ampiezza e fase.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it-IT" sz="20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In termini di fasori: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it-IT" sz="20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Il guadagno dell</a:t>
            </a:r>
            <a:r>
              <a:rPr lang="ja-JP" altLang="en-US" sz="2000">
                <a:latin typeface="Times" panose="02020603050405020304" pitchFamily="18" charset="0"/>
              </a:rPr>
              <a:t>’</a:t>
            </a:r>
            <a:r>
              <a:rPr lang="en-US" altLang="ja-JP" sz="2000">
                <a:latin typeface="Times" panose="02020603050405020304" pitchFamily="18" charset="0"/>
              </a:rPr>
              <a:t>amplificatore è:</a:t>
            </a:r>
            <a:endParaRPr lang="en-US" altLang="it-IT" sz="2000">
              <a:latin typeface="Times" panose="02020603050405020304" pitchFamily="18" charset="0"/>
            </a:endParaRPr>
          </a:p>
        </p:txBody>
      </p:sp>
      <p:graphicFrame>
        <p:nvGraphicFramePr>
          <p:cNvPr id="71684" name="Object 4">
            <a:extLst>
              <a:ext uri="{FF2B5EF4-FFF2-40B4-BE49-F238E27FC236}">
                <a16:creationId xmlns:a16="http://schemas.microsoft.com/office/drawing/2014/main" id="{6F6117DC-2119-52CA-9A9B-233DABB425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51475" y="1281113"/>
          <a:ext cx="23733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81100" imgH="228600" progId="Equation.DSMT4">
                  <p:embed/>
                </p:oleObj>
              </mc:Choice>
              <mc:Fallback>
                <p:oleObj name="Equation" r:id="rId3" imgW="1181100" imgH="22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1475" y="1281113"/>
                        <a:ext cx="23733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5" name="Object 5">
            <a:extLst>
              <a:ext uri="{FF2B5EF4-FFF2-40B4-BE49-F238E27FC236}">
                <a16:creationId xmlns:a16="http://schemas.microsoft.com/office/drawing/2014/main" id="{A1C8A7CA-3622-D474-7601-B13539BD7A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18113" y="2119313"/>
          <a:ext cx="28606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22400" imgH="228600" progId="Equation.DSMT4">
                  <p:embed/>
                </p:oleObj>
              </mc:Choice>
              <mc:Fallback>
                <p:oleObj name="Equation" r:id="rId5" imgW="1422400" imgH="228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8113" y="2119313"/>
                        <a:ext cx="28606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6" name="Object 6">
            <a:extLst>
              <a:ext uri="{FF2B5EF4-FFF2-40B4-BE49-F238E27FC236}">
                <a16:creationId xmlns:a16="http://schemas.microsoft.com/office/drawing/2014/main" id="{34206B00-5EA6-4509-D67F-035E2232B4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02200" y="2957513"/>
          <a:ext cx="14049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98500" imgH="228600" progId="Equation.DSMT4">
                  <p:embed/>
                </p:oleObj>
              </mc:Choice>
              <mc:Fallback>
                <p:oleObj name="Equation" r:id="rId7" imgW="698500" imgH="2286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2200" y="2957513"/>
                        <a:ext cx="14049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7" name="Object 7">
            <a:extLst>
              <a:ext uri="{FF2B5EF4-FFF2-40B4-BE49-F238E27FC236}">
                <a16:creationId xmlns:a16="http://schemas.microsoft.com/office/drawing/2014/main" id="{33E6B289-6F0A-2462-AC8E-E79A3A9134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75400" y="2957513"/>
          <a:ext cx="2070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28700" imgH="228600" progId="Equation.DSMT4">
                  <p:embed/>
                </p:oleObj>
              </mc:Choice>
              <mc:Fallback>
                <p:oleObj name="Equation" r:id="rId9" imgW="102870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5400" y="2957513"/>
                        <a:ext cx="20701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8" name="Object 8">
            <a:extLst>
              <a:ext uri="{FF2B5EF4-FFF2-40B4-BE49-F238E27FC236}">
                <a16:creationId xmlns:a16="http://schemas.microsoft.com/office/drawing/2014/main" id="{16F1AB72-0421-189C-4922-5A97E37BDF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35513" y="3541713"/>
          <a:ext cx="3783012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879600" imgH="431800" progId="Equation.DSMT4">
                  <p:embed/>
                </p:oleObj>
              </mc:Choice>
              <mc:Fallback>
                <p:oleObj name="Equation" r:id="rId11" imgW="1879600" imgH="4318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5513" y="3541713"/>
                        <a:ext cx="3783012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689" name="Picture 9">
            <a:extLst>
              <a:ext uri="{FF2B5EF4-FFF2-40B4-BE49-F238E27FC236}">
                <a16:creationId xmlns:a16="http://schemas.microsoft.com/office/drawing/2014/main" id="{F687A777-311B-61AE-6369-3A4357714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26"/>
          <a:stretch>
            <a:fillRect/>
          </a:stretch>
        </p:blipFill>
        <p:spPr bwMode="auto">
          <a:xfrm>
            <a:off x="1524000" y="4826000"/>
            <a:ext cx="62484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8353E1A5-09A2-0B88-97B4-B2048B90972D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Linearità dell’amplificatore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4">
            <a:extLst>
              <a:ext uri="{FF2B5EF4-FFF2-40B4-BE49-F238E27FC236}">
                <a16:creationId xmlns:a16="http://schemas.microsoft.com/office/drawing/2014/main" id="{6481F651-F738-A5D9-410F-7DC181815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492375"/>
            <a:ext cx="213360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it-IT" sz="20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000" i="1">
                <a:latin typeface="Times" panose="02020603050405020304" pitchFamily="18" charset="0"/>
              </a:rPr>
              <a:t>v</a:t>
            </a:r>
            <a:r>
              <a:rPr lang="en-US" altLang="it-IT" sz="2000" baseline="-25000">
                <a:latin typeface="Times" panose="02020603050405020304" pitchFamily="18" charset="0"/>
              </a:rPr>
              <a:t>s</a:t>
            </a:r>
            <a:r>
              <a:rPr lang="en-US" altLang="it-IT" sz="2000">
                <a:latin typeface="Times" panose="02020603050405020304" pitchFamily="18" charset="0"/>
              </a:rPr>
              <a:t> = sin2000</a:t>
            </a:r>
            <a:r>
              <a:rPr lang="en-US" altLang="it-IT" sz="2000">
                <a:latin typeface="Times" panose="02020603050405020304" pitchFamily="18" charset="0"/>
                <a:sym typeface="Symbol" panose="05050102010706020507" pitchFamily="18" charset="2"/>
              </a:rPr>
              <a:t></a:t>
            </a:r>
            <a:r>
              <a:rPr lang="en-US" altLang="it-IT" sz="2000" i="1">
                <a:latin typeface="Times" panose="02020603050405020304" pitchFamily="18" charset="0"/>
              </a:rPr>
              <a:t>t</a:t>
            </a:r>
            <a:r>
              <a:rPr lang="en-US" altLang="it-IT" sz="2000">
                <a:latin typeface="Times" panose="02020603050405020304" pitchFamily="18" charset="0"/>
              </a:rPr>
              <a:t> V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it-IT" sz="20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000" i="1">
                <a:latin typeface="Times" panose="02020603050405020304" pitchFamily="18" charset="0"/>
              </a:rPr>
              <a:t>A</a:t>
            </a:r>
            <a:r>
              <a:rPr lang="en-US" altLang="it-IT" sz="2000" i="1" baseline="-25000">
                <a:latin typeface="Times" panose="02020603050405020304" pitchFamily="18" charset="0"/>
              </a:rPr>
              <a:t>v</a:t>
            </a:r>
            <a:r>
              <a:rPr lang="en-US" altLang="it-IT" sz="2000">
                <a:latin typeface="Times" panose="02020603050405020304" pitchFamily="18" charset="0"/>
              </a:rPr>
              <a:t> = -5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it-IT" sz="20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Nota:  un guadagno negativo equivale a uno sfasamento di 180 gradi.</a:t>
            </a:r>
          </a:p>
        </p:txBody>
      </p:sp>
      <p:pic>
        <p:nvPicPr>
          <p:cNvPr id="73732" name="Immagine 1">
            <a:extLst>
              <a:ext uri="{FF2B5EF4-FFF2-40B4-BE49-F238E27FC236}">
                <a16:creationId xmlns:a16="http://schemas.microsoft.com/office/drawing/2014/main" id="{F2ED5D31-6852-0803-CCF1-AFB737CC8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700213"/>
            <a:ext cx="60833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CBB4C068-48D2-E561-00C3-D7F6803E6FF0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Risposta ingresso/uscita dell’amplificatore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>
            <a:extLst>
              <a:ext uri="{FF2B5EF4-FFF2-40B4-BE49-F238E27FC236}">
                <a16:creationId xmlns:a16="http://schemas.microsoft.com/office/drawing/2014/main" id="{7F4CA827-2A22-4493-8CED-FCA32ED34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844824"/>
            <a:ext cx="79248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400">
                <a:latin typeface="Times" panose="02020603050405020304" pitchFamily="18" charset="0"/>
              </a:rPr>
              <a:t>Gli amplificatori operazionali ideali presentano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it-IT" altLang="it-IT" sz="2400">
                <a:latin typeface="Times" panose="02020603050405020304" pitchFamily="18" charset="0"/>
              </a:rPr>
              <a:t>Guadagno di tensione infinito, e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it-IT" altLang="it-IT" sz="2400">
                <a:latin typeface="Times" panose="02020603050405020304" pitchFamily="18" charset="0"/>
              </a:rPr>
              <a:t>Resistenza di ingresso infinita.</a:t>
            </a:r>
          </a:p>
          <a:p>
            <a:pPr lvl="1">
              <a:spcBef>
                <a:spcPct val="0"/>
              </a:spcBef>
              <a:buFontTx/>
              <a:buNone/>
            </a:pPr>
            <a:endParaRPr lang="it-IT" altLang="it-IT" sz="24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2400">
                <a:latin typeface="Times" panose="02020603050405020304" pitchFamily="18" charset="0"/>
              </a:rPr>
              <a:t>Queste condizioni portano a due ipotesi utili nell’analisi dei circuiti con operazionali: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it-IT" altLang="it-IT" sz="2400">
                <a:latin typeface="Times" panose="02020603050405020304" pitchFamily="18" charset="0"/>
              </a:rPr>
              <a:t>1. La differenza di tensione sui terminali di ingresso è 0.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it-IT" altLang="it-IT" sz="2400">
                <a:latin typeface="Times" panose="02020603050405020304" pitchFamily="18" charset="0"/>
              </a:rPr>
              <a:t>2. Le correnti di ingresso sono nulle.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A8806B30-C06A-DF92-B9D6-AADEE64BD2CF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6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Amplificatore operazionale ideale (operazionale)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7" name="Picture 3">
            <a:extLst>
              <a:ext uri="{FF2B5EF4-FFF2-40B4-BE49-F238E27FC236}">
                <a16:creationId xmlns:a16="http://schemas.microsoft.com/office/drawing/2014/main" id="{267AA717-0935-D17F-F345-A3B2133E7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210050"/>
            <a:ext cx="3581400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7828" name="Object 4">
            <a:extLst>
              <a:ext uri="{FF2B5EF4-FFF2-40B4-BE49-F238E27FC236}">
                <a16:creationId xmlns:a16="http://schemas.microsoft.com/office/drawing/2014/main" id="{9688346E-2098-F7AF-F336-5547B650E9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22913" y="1787525"/>
          <a:ext cx="2832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09700" imgH="228600" progId="Equation.DSMT4">
                  <p:embed/>
                </p:oleObj>
              </mc:Choice>
              <mc:Fallback>
                <p:oleObj name="Equation" r:id="rId4" imgW="1409700" imgH="22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2913" y="1787525"/>
                        <a:ext cx="28321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29" name="Object 6">
            <a:extLst>
              <a:ext uri="{FF2B5EF4-FFF2-40B4-BE49-F238E27FC236}">
                <a16:creationId xmlns:a16="http://schemas.microsoft.com/office/drawing/2014/main" id="{DDF47F2B-A70F-1697-2077-2C79F96273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88050" y="2220913"/>
          <a:ext cx="19653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77900" imgH="431800" progId="Equation.DSMT4">
                  <p:embed/>
                </p:oleObj>
              </mc:Choice>
              <mc:Fallback>
                <p:oleObj name="Equation" r:id="rId6" imgW="977900" imgH="4318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8050" y="2220913"/>
                        <a:ext cx="1965325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0" name="Object 7">
            <a:extLst>
              <a:ext uri="{FF2B5EF4-FFF2-40B4-BE49-F238E27FC236}">
                <a16:creationId xmlns:a16="http://schemas.microsoft.com/office/drawing/2014/main" id="{FD195E66-0F4A-9522-BB6C-FD04EEDA8B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53188" y="2817813"/>
          <a:ext cx="969962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82391" imgH="431613" progId="Equation.DSMT4">
                  <p:embed/>
                </p:oleObj>
              </mc:Choice>
              <mc:Fallback>
                <p:oleObj name="Equation" r:id="rId8" imgW="482391" imgH="431613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3188" y="2817813"/>
                        <a:ext cx="969962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1" name="Object 8">
            <a:extLst>
              <a:ext uri="{FF2B5EF4-FFF2-40B4-BE49-F238E27FC236}">
                <a16:creationId xmlns:a16="http://schemas.microsoft.com/office/drawing/2014/main" id="{16121222-24C5-3B11-5C10-353A06CB2B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46788" y="3481388"/>
          <a:ext cx="1849437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65200" imgH="431800" progId="Equation.DSMT4">
                  <p:embed/>
                </p:oleObj>
              </mc:Choice>
              <mc:Fallback>
                <p:oleObj name="Equation" r:id="rId10" imgW="965200" imgH="4318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6788" y="3481388"/>
                        <a:ext cx="1849437" cy="823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2" name="Rectangle 9">
            <a:extLst>
              <a:ext uri="{FF2B5EF4-FFF2-40B4-BE49-F238E27FC236}">
                <a16:creationId xmlns:a16="http://schemas.microsoft.com/office/drawing/2014/main" id="{DF956CE3-8D6A-4E92-1D19-FBB6B5538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812925"/>
            <a:ext cx="4495800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Scrivendo l</a:t>
            </a:r>
            <a:r>
              <a:rPr lang="ja-JP" altLang="en-US" sz="2000">
                <a:latin typeface="Times" panose="02020603050405020304" pitchFamily="18" charset="0"/>
              </a:rPr>
              <a:t>’</a:t>
            </a:r>
            <a:r>
              <a:rPr lang="en-US" altLang="ja-JP" sz="2000">
                <a:latin typeface="Times" panose="02020603050405020304" pitchFamily="18" charset="0"/>
              </a:rPr>
              <a:t>equazione alla maglia: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it-IT" sz="20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Dall</a:t>
            </a:r>
            <a:r>
              <a:rPr lang="ja-JP" altLang="en-US" sz="2000">
                <a:latin typeface="Times" panose="02020603050405020304" pitchFamily="18" charset="0"/>
              </a:rPr>
              <a:t>’</a:t>
            </a:r>
            <a:r>
              <a:rPr lang="en-US" altLang="ja-JP" sz="2000">
                <a:latin typeface="Times" panose="02020603050405020304" pitchFamily="18" charset="0"/>
              </a:rPr>
              <a:t>ipotesi 2, sappiamo che i</a:t>
            </a:r>
            <a:r>
              <a:rPr lang="en-US" altLang="ja-JP" sz="2800" baseline="-25000">
                <a:latin typeface="Times" panose="02020603050405020304" pitchFamily="18" charset="0"/>
              </a:rPr>
              <a:t>- </a:t>
            </a:r>
            <a:r>
              <a:rPr lang="en-US" altLang="ja-JP" sz="2000">
                <a:latin typeface="Times" panose="02020603050405020304" pitchFamily="18" charset="0"/>
              </a:rPr>
              <a:t>= 0.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it-IT" sz="20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L</a:t>
            </a:r>
            <a:r>
              <a:rPr lang="ja-JP" altLang="en-US" sz="2000">
                <a:latin typeface="Times" panose="02020603050405020304" pitchFamily="18" charset="0"/>
              </a:rPr>
              <a:t>’</a:t>
            </a:r>
            <a:r>
              <a:rPr lang="en-US" altLang="ja-JP" sz="2000">
                <a:latin typeface="Times" panose="02020603050405020304" pitchFamily="18" charset="0"/>
              </a:rPr>
              <a:t>ipotesi 1 richiede v</a:t>
            </a:r>
            <a:r>
              <a:rPr lang="en-US" altLang="ja-JP" sz="2800" baseline="-25000">
                <a:latin typeface="Times" panose="02020603050405020304" pitchFamily="18" charset="0"/>
              </a:rPr>
              <a:t>-</a:t>
            </a:r>
            <a:r>
              <a:rPr lang="en-US" altLang="ja-JP" sz="2000">
                <a:latin typeface="Times" panose="02020603050405020304" pitchFamily="18" charset="0"/>
              </a:rPr>
              <a:t> = v</a:t>
            </a:r>
            <a:r>
              <a:rPr lang="en-US" altLang="ja-JP" sz="2800" baseline="-25000">
                <a:latin typeface="Times" panose="02020603050405020304" pitchFamily="18" charset="0"/>
              </a:rPr>
              <a:t>+</a:t>
            </a:r>
            <a:r>
              <a:rPr lang="en-US" altLang="ja-JP" sz="2000">
                <a:latin typeface="Times" panose="02020603050405020304" pitchFamily="18" charset="0"/>
              </a:rPr>
              <a:t> = 0.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it-IT" sz="20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Combinando queste equazioni si ottiene: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it-IT" sz="20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L</a:t>
            </a:r>
            <a:r>
              <a:rPr lang="ja-JP" altLang="en-US" sz="2000">
                <a:latin typeface="Times" panose="02020603050405020304" pitchFamily="18" charset="0"/>
              </a:rPr>
              <a:t>’</a:t>
            </a:r>
            <a:r>
              <a:rPr lang="en-US" altLang="ja-JP" sz="2000">
                <a:latin typeface="Times" panose="02020603050405020304" pitchFamily="18" charset="0"/>
              </a:rPr>
              <a:t>ipotesi 1 richiedendo v</a:t>
            </a:r>
            <a:r>
              <a:rPr lang="en-US" altLang="ja-JP" sz="2800" baseline="-25000">
                <a:latin typeface="Times" panose="02020603050405020304" pitchFamily="18" charset="0"/>
              </a:rPr>
              <a:t>-</a:t>
            </a:r>
            <a:r>
              <a:rPr lang="en-US" altLang="ja-JP" sz="2000">
                <a:latin typeface="Times" panose="02020603050405020304" pitchFamily="18" charset="0"/>
              </a:rPr>
              <a:t> = v</a:t>
            </a:r>
            <a:r>
              <a:rPr lang="en-US" altLang="ja-JP" sz="2800" baseline="-25000">
                <a:latin typeface="Times" panose="02020603050405020304" pitchFamily="18" charset="0"/>
              </a:rPr>
              <a:t>+</a:t>
            </a:r>
            <a:r>
              <a:rPr lang="en-US" altLang="ja-JP" sz="2000">
                <a:latin typeface="Times" panose="02020603050405020304" pitchFamily="18" charset="0"/>
              </a:rPr>
              <a:t> = 0 da origine a quella che è conoscita come </a:t>
            </a:r>
            <a:r>
              <a:rPr lang="en-US" altLang="ja-JP" sz="2000" b="1">
                <a:latin typeface="Times" panose="02020603050405020304" pitchFamily="18" charset="0"/>
              </a:rPr>
              <a:t>massa virtuale</a:t>
            </a:r>
            <a:r>
              <a:rPr lang="en-US" altLang="ja-JP" sz="2000">
                <a:latin typeface="Times" panose="02020603050405020304" pitchFamily="18" charset="0"/>
              </a:rPr>
              <a:t>.  </a:t>
            </a:r>
            <a:endParaRPr lang="en-US" altLang="it-IT" sz="2000">
              <a:latin typeface="Times" panose="02020603050405020304" pitchFamily="18" charset="0"/>
            </a:endParaRP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6F6C5C25-F863-4CE8-5153-665E6206B852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Esempio di operazionale ideale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5" name="Picture 3">
            <a:extLst>
              <a:ext uri="{FF2B5EF4-FFF2-40B4-BE49-F238E27FC236}">
                <a16:creationId xmlns:a16="http://schemas.microsoft.com/office/drawing/2014/main" id="{DCB8BA0C-E821-47BC-9323-D3E78048E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429000"/>
            <a:ext cx="39624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9876" name="Object 6">
            <a:extLst>
              <a:ext uri="{FF2B5EF4-FFF2-40B4-BE49-F238E27FC236}">
                <a16:creationId xmlns:a16="http://schemas.microsoft.com/office/drawing/2014/main" id="{E6ECA000-63B4-6728-0EB4-4E05A8300A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6413" y="1682750"/>
          <a:ext cx="3040062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88367" imgH="431613" progId="Equation.DSMT4">
                  <p:embed/>
                </p:oleObj>
              </mc:Choice>
              <mc:Fallback>
                <p:oleObj name="Equation" r:id="rId4" imgW="1688367" imgH="431613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6413" y="1682750"/>
                        <a:ext cx="3040062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77" name="Object 7">
            <a:extLst>
              <a:ext uri="{FF2B5EF4-FFF2-40B4-BE49-F238E27FC236}">
                <a16:creationId xmlns:a16="http://schemas.microsoft.com/office/drawing/2014/main" id="{5E24B58A-ED34-F0A3-0BC8-9DAF8B844F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62225" y="3189288"/>
          <a:ext cx="1736725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65200" imgH="431800" progId="Equation.DSMT4">
                  <p:embed/>
                </p:oleObj>
              </mc:Choice>
              <mc:Fallback>
                <p:oleObj name="Equation" r:id="rId6" imgW="965200" imgH="431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2225" y="3189288"/>
                        <a:ext cx="1736725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78" name="Rectangle 8">
            <a:extLst>
              <a:ext uri="{FF2B5EF4-FFF2-40B4-BE49-F238E27FC236}">
                <a16:creationId xmlns:a16="http://schemas.microsoft.com/office/drawing/2014/main" id="{929EE63C-BC0A-CFAD-E0A3-EDA48DB66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828800"/>
            <a:ext cx="3381375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Dall</a:t>
            </a:r>
            <a:r>
              <a:rPr lang="ja-JP" altLang="en-US" sz="2000">
                <a:latin typeface="Times" panose="02020603050405020304" pitchFamily="18" charset="0"/>
              </a:rPr>
              <a:t>’</a:t>
            </a:r>
            <a:r>
              <a:rPr lang="en-US" altLang="ja-JP" sz="2000">
                <a:latin typeface="Times" panose="02020603050405020304" pitchFamily="18" charset="0"/>
              </a:rPr>
              <a:t>ipotesi 2, </a:t>
            </a:r>
            <a:r>
              <a:rPr lang="en-US" altLang="ja-JP" sz="2000" i="1">
                <a:latin typeface="Times" panose="02020603050405020304" pitchFamily="18" charset="0"/>
              </a:rPr>
              <a:t>i</a:t>
            </a:r>
            <a:r>
              <a:rPr lang="en-US" altLang="ja-JP" sz="2000" baseline="-25000">
                <a:latin typeface="Times" panose="02020603050405020304" pitchFamily="18" charset="0"/>
              </a:rPr>
              <a:t>2 </a:t>
            </a:r>
            <a:r>
              <a:rPr lang="en-US" altLang="ja-JP" sz="2000">
                <a:latin typeface="Times" panose="02020603050405020304" pitchFamily="18" charset="0"/>
              </a:rPr>
              <a:t>= </a:t>
            </a:r>
            <a:r>
              <a:rPr lang="en-US" altLang="ja-JP" sz="2000" i="1">
                <a:latin typeface="Times" panose="02020603050405020304" pitchFamily="18" charset="0"/>
              </a:rPr>
              <a:t>i</a:t>
            </a:r>
            <a:r>
              <a:rPr lang="en-US" altLang="ja-JP" sz="2000" baseline="-25000">
                <a:latin typeface="Times" panose="02020603050405020304" pitchFamily="18" charset="0"/>
              </a:rPr>
              <a:t>s</a:t>
            </a:r>
            <a:r>
              <a:rPr lang="en-US" altLang="ja-JP" sz="2000">
                <a:latin typeface="Times" panose="02020603050405020304" pitchFamily="18" charset="0"/>
              </a:rPr>
              <a:t>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it-IT" sz="20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it-IT" sz="20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it-IT" sz="20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it-IT" sz="20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Si ottiene: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it-IT" sz="20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Nota di progetto: La massa virtuale non è la massa reale. Non bisogna mai connettere direttamente questo terminale a massa per semplificare l’a</a:t>
            </a:r>
            <a:r>
              <a:rPr lang="en-US" altLang="ja-JP" sz="2000">
                <a:latin typeface="Times" panose="02020603050405020304" pitchFamily="18" charset="0"/>
              </a:rPr>
              <a:t>nalisi.</a:t>
            </a:r>
            <a:endParaRPr lang="en-US" altLang="it-IT" sz="2400">
              <a:latin typeface="Times" panose="02020603050405020304" pitchFamily="18" charset="0"/>
            </a:endParaRPr>
          </a:p>
        </p:txBody>
      </p:sp>
      <p:graphicFrame>
        <p:nvGraphicFramePr>
          <p:cNvPr id="79879" name="Object 9">
            <a:extLst>
              <a:ext uri="{FF2B5EF4-FFF2-40B4-BE49-F238E27FC236}">
                <a16:creationId xmlns:a16="http://schemas.microsoft.com/office/drawing/2014/main" id="{209A1D4D-D48C-14C4-AE4F-D15CC09D88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5075" y="2459038"/>
          <a:ext cx="1119188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22030" imgH="431613" progId="Equation.DSMT4">
                  <p:embed/>
                </p:oleObj>
              </mc:Choice>
              <mc:Fallback>
                <p:oleObj name="Equation" r:id="rId8" imgW="622030" imgH="431613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5075" y="2459038"/>
                        <a:ext cx="1119188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3">
            <a:extLst>
              <a:ext uri="{FF2B5EF4-FFF2-40B4-BE49-F238E27FC236}">
                <a16:creationId xmlns:a16="http://schemas.microsoft.com/office/drawing/2014/main" id="{42B75B3D-417E-8008-4269-15582741283D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Esempio di operazionale ideale:</a:t>
            </a:r>
            <a:b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approccio alternativo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3" name="Picture 3">
            <a:extLst>
              <a:ext uri="{FF2B5EF4-FFF2-40B4-BE49-F238E27FC236}">
                <a16:creationId xmlns:a16="http://schemas.microsoft.com/office/drawing/2014/main" id="{0F98D627-1DF2-E4F2-5739-0C04BF487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50"/>
          <a:stretch>
            <a:fillRect/>
          </a:stretch>
        </p:blipFill>
        <p:spPr bwMode="auto">
          <a:xfrm>
            <a:off x="609600" y="3581400"/>
            <a:ext cx="798036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4" name="Text Box 4">
            <a:extLst>
              <a:ext uri="{FF2B5EF4-FFF2-40B4-BE49-F238E27FC236}">
                <a16:creationId xmlns:a16="http://schemas.microsoft.com/office/drawing/2014/main" id="{4B023311-3E31-EDBB-9F96-F753C3E7D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" y="5119688"/>
            <a:ext cx="12890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1800">
                <a:latin typeface="Times" panose="02020603050405020304" pitchFamily="18" charset="0"/>
              </a:rPr>
              <a:t>Passa-basso</a:t>
            </a:r>
          </a:p>
        </p:txBody>
      </p:sp>
      <p:sp>
        <p:nvSpPr>
          <p:cNvPr id="81925" name="Text Box 5">
            <a:extLst>
              <a:ext uri="{FF2B5EF4-FFF2-40B4-BE49-F238E27FC236}">
                <a16:creationId xmlns:a16="http://schemas.microsoft.com/office/drawing/2014/main" id="{E9641E3C-9EDF-2EDA-9F2B-C8E8D0DB0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0938" y="5119688"/>
            <a:ext cx="1120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1800">
                <a:latin typeface="Times" panose="02020603050405020304" pitchFamily="18" charset="0"/>
              </a:rPr>
              <a:t>Passa-alto</a:t>
            </a:r>
          </a:p>
        </p:txBody>
      </p:sp>
      <p:sp>
        <p:nvSpPr>
          <p:cNvPr id="81926" name="Text Box 6">
            <a:extLst>
              <a:ext uri="{FF2B5EF4-FFF2-40B4-BE49-F238E27FC236}">
                <a16:creationId xmlns:a16="http://schemas.microsoft.com/office/drawing/2014/main" id="{17B78104-0858-688E-B2E5-C5A651DCB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4150" y="5119688"/>
            <a:ext cx="1327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1800">
                <a:latin typeface="Times" panose="02020603050405020304" pitchFamily="18" charset="0"/>
              </a:rPr>
              <a:t>Passa-banda</a:t>
            </a:r>
          </a:p>
        </p:txBody>
      </p:sp>
      <p:sp>
        <p:nvSpPr>
          <p:cNvPr id="81927" name="Text Box 7">
            <a:extLst>
              <a:ext uri="{FF2B5EF4-FFF2-40B4-BE49-F238E27FC236}">
                <a16:creationId xmlns:a16="http://schemas.microsoft.com/office/drawing/2014/main" id="{DADE2164-4385-6280-FA76-EAB46E11B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0025" y="5119688"/>
            <a:ext cx="1955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1800">
                <a:latin typeface="Times" panose="02020603050405020304" pitchFamily="18" charset="0"/>
              </a:rPr>
              <a:t>Reiezione di banda</a:t>
            </a:r>
          </a:p>
        </p:txBody>
      </p:sp>
      <p:sp>
        <p:nvSpPr>
          <p:cNvPr id="81928" name="Text Box 8">
            <a:extLst>
              <a:ext uri="{FF2B5EF4-FFF2-40B4-BE49-F238E27FC236}">
                <a16:creationId xmlns:a16="http://schemas.microsoft.com/office/drawing/2014/main" id="{09D38EF6-63B8-DF91-6403-5A773E8DF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5838" y="5119688"/>
            <a:ext cx="11969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1800">
                <a:latin typeface="Times" panose="02020603050405020304" pitchFamily="18" charset="0"/>
              </a:rPr>
              <a:t>Passa-tutto</a:t>
            </a:r>
          </a:p>
        </p:txBody>
      </p:sp>
      <p:sp>
        <p:nvSpPr>
          <p:cNvPr id="81929" name="Rectangle 11">
            <a:extLst>
              <a:ext uri="{FF2B5EF4-FFF2-40B4-BE49-F238E27FC236}">
                <a16:creationId xmlns:a16="http://schemas.microsoft.com/office/drawing/2014/main" id="{31A91B13-50A9-88F1-9033-BD168F725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828800"/>
            <a:ext cx="7772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latin typeface="Times" panose="02020603050405020304" pitchFamily="18" charset="0"/>
              </a:rPr>
              <a:t>Gli amplificatori possono essere progettati per elaborare segnali in differenti intervalli di frequenza.  Questi amplificatori sono chiamati filtri.  Alcuni tipi di filtri sono: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B79651D6-D5E4-84E5-C1E3-235C6D6A82EC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Risposta in frequenza dell’amplificatore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>
            <a:extLst>
              <a:ext uri="{FF2B5EF4-FFF2-40B4-BE49-F238E27FC236}">
                <a16:creationId xmlns:a16="http://schemas.microsoft.com/office/drawing/2014/main" id="{4B1A7E37-9D1D-93DD-E455-B629CEEAF3C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11187" y="1844675"/>
            <a:ext cx="7921625" cy="4967287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altLang="it-IT" sz="2000" dirty="0"/>
              <a:t>Tutti i componenti elettronici hanno delle tolleranze di fabbricazione.</a:t>
            </a:r>
          </a:p>
          <a:p>
            <a:pPr lvl="1" eaLnBrk="1" hangingPunct="1">
              <a:lnSpc>
                <a:spcPct val="90000"/>
              </a:lnSpc>
            </a:pPr>
            <a:r>
              <a:rPr lang="it-IT" altLang="it-IT" sz="2000" dirty="0"/>
              <a:t>Le resistenze possono essere acquistate con tolleranze del </a:t>
            </a:r>
            <a:br>
              <a:rPr lang="it-IT" altLang="it-IT" sz="2000" dirty="0"/>
            </a:br>
            <a:r>
              <a:rPr lang="it-IT" altLang="it-IT" sz="2000" dirty="0">
                <a:sym typeface="Symbol" panose="05050102010706020507" pitchFamily="18" charset="2"/>
              </a:rPr>
              <a:t></a:t>
            </a:r>
            <a:r>
              <a:rPr lang="it-IT" altLang="it-IT" sz="2000" dirty="0"/>
              <a:t> 10%, </a:t>
            </a:r>
            <a:r>
              <a:rPr lang="it-IT" altLang="it-IT" sz="2000" dirty="0">
                <a:sym typeface="Symbol" panose="05050102010706020507" pitchFamily="18" charset="2"/>
              </a:rPr>
              <a:t></a:t>
            </a:r>
            <a:r>
              <a:rPr lang="it-IT" altLang="it-IT" sz="2000" dirty="0"/>
              <a:t> 5% e </a:t>
            </a:r>
            <a:r>
              <a:rPr lang="it-IT" altLang="it-IT" sz="2000" dirty="0">
                <a:sym typeface="Symbol" panose="05050102010706020507" pitchFamily="18" charset="2"/>
              </a:rPr>
              <a:t></a:t>
            </a:r>
            <a:r>
              <a:rPr lang="it-IT" altLang="it-IT" sz="2000" dirty="0"/>
              <a:t> 1%.  (Le resistenze dei circuiti integrati hanno spesso tolleranze di </a:t>
            </a:r>
            <a:r>
              <a:rPr lang="it-IT" altLang="it-IT" sz="2000" dirty="0">
                <a:sym typeface="Symbol" panose="05050102010706020507" pitchFamily="18" charset="2"/>
              </a:rPr>
              <a:t></a:t>
            </a:r>
            <a:r>
              <a:rPr lang="it-IT" altLang="it-IT" sz="2000" dirty="0"/>
              <a:t> 10%.)</a:t>
            </a:r>
          </a:p>
          <a:p>
            <a:pPr lvl="1" eaLnBrk="1" hangingPunct="1">
              <a:lnSpc>
                <a:spcPct val="90000"/>
              </a:lnSpc>
            </a:pPr>
            <a:r>
              <a:rPr lang="it-IT" altLang="it-IT" sz="2000" dirty="0"/>
              <a:t>I condensatori possono avere tolleranze asimmetriche di </a:t>
            </a:r>
            <a:br>
              <a:rPr lang="it-IT" altLang="it-IT" sz="2000" dirty="0"/>
            </a:br>
            <a:r>
              <a:rPr lang="it-IT" altLang="it-IT" sz="2000" dirty="0"/>
              <a:t>+20%/-50%.</a:t>
            </a:r>
          </a:p>
          <a:p>
            <a:pPr lvl="1" eaLnBrk="1" hangingPunct="1">
              <a:lnSpc>
                <a:spcPct val="90000"/>
              </a:lnSpc>
            </a:pPr>
            <a:r>
              <a:rPr lang="it-IT" altLang="it-IT" sz="2000" dirty="0"/>
              <a:t>I generatori di tensione tipicamente variano tra l’1% e il 10%.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000" dirty="0"/>
              <a:t>I parametri di un dispositivo inoltre variano in funzione dell’età e della temperatura.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000" dirty="0"/>
              <a:t>I circuiti devono essere progettati tenendo conto di queste variazioni.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000" dirty="0"/>
              <a:t>Utilizziamo l’analisi del caso peggiore e l’analisi Monte Carlo (statistica) per esaminare gli effetti della tolleranza sulle prestazioni del circuito.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DA4C64CF-4E5A-A5D5-54BF-18E3B62806E0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Variazione dei parametri nella progettazione circuitale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8" name="Rectangle 3">
            <a:extLst>
              <a:ext uri="{FF2B5EF4-FFF2-40B4-BE49-F238E27FC236}">
                <a16:creationId xmlns:a16="http://schemas.microsoft.com/office/drawing/2014/main" id="{B9F30361-3A84-009B-8DB4-7CCFF7FB9E8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11187" y="1844675"/>
            <a:ext cx="7921625" cy="2664445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it-IT" sz="2400" dirty="0">
                <a:ea typeface="+mn-ea"/>
                <a:cs typeface="+mn-cs"/>
              </a:rPr>
              <a:t>Per variazioni simmetriche</a:t>
            </a:r>
          </a:p>
          <a:p>
            <a:pPr eaLnBrk="1" hangingPunct="1">
              <a:buFontTx/>
              <a:buNone/>
              <a:defRPr/>
            </a:pPr>
            <a:r>
              <a:rPr lang="it-IT" sz="2400" dirty="0">
                <a:ea typeface="+mn-ea"/>
                <a:cs typeface="+mn-cs"/>
              </a:rPr>
              <a:t>		</a:t>
            </a:r>
            <a:r>
              <a:rPr lang="it-IT" sz="2400" dirty="0" err="1">
                <a:ea typeface="+mn-ea"/>
                <a:cs typeface="+mn-cs"/>
              </a:rPr>
              <a:t>P</a:t>
            </a:r>
            <a:r>
              <a:rPr lang="it-IT" sz="2400" baseline="-25000" dirty="0" err="1">
                <a:ea typeface="+mn-ea"/>
                <a:cs typeface="+mn-cs"/>
              </a:rPr>
              <a:t>nom</a:t>
            </a:r>
            <a:r>
              <a:rPr lang="it-IT" sz="2400" dirty="0">
                <a:ea typeface="+mn-ea"/>
                <a:cs typeface="+mn-cs"/>
              </a:rPr>
              <a:t>(1 - </a:t>
            </a:r>
            <a:r>
              <a:rPr lang="it-IT" sz="2400" dirty="0">
                <a:ea typeface="+mn-ea"/>
                <a:cs typeface="+mn-cs"/>
                <a:sym typeface="Symbol" charset="0"/>
              </a:rPr>
              <a:t>)  P  </a:t>
            </a:r>
            <a:r>
              <a:rPr lang="it-IT" sz="2400" dirty="0" err="1">
                <a:ea typeface="+mn-ea"/>
                <a:cs typeface="+mn-cs"/>
              </a:rPr>
              <a:t>P</a:t>
            </a:r>
            <a:r>
              <a:rPr lang="it-IT" sz="2400" baseline="-25000" dirty="0" err="1">
                <a:ea typeface="+mn-ea"/>
                <a:cs typeface="+mn-cs"/>
              </a:rPr>
              <a:t>nom</a:t>
            </a:r>
            <a:r>
              <a:rPr lang="it-IT" sz="2400" dirty="0">
                <a:ea typeface="+mn-ea"/>
                <a:cs typeface="+mn-cs"/>
              </a:rPr>
              <a:t>(1 + </a:t>
            </a:r>
            <a:r>
              <a:rPr lang="it-IT" sz="2400" dirty="0">
                <a:ea typeface="+mn-ea"/>
                <a:cs typeface="+mn-cs"/>
                <a:sym typeface="Symbol" charset="0"/>
              </a:rPr>
              <a:t>)</a:t>
            </a:r>
          </a:p>
          <a:p>
            <a:pPr eaLnBrk="1" hangingPunct="1">
              <a:defRPr/>
            </a:pPr>
            <a:r>
              <a:rPr lang="it-IT" sz="2400" dirty="0">
                <a:ea typeface="+mn-ea"/>
                <a:cs typeface="+mn-cs"/>
              </a:rPr>
              <a:t>Per esempio, una resistenza da 10 k</a:t>
            </a:r>
            <a:r>
              <a:rPr lang="it-IT" sz="2400" dirty="0">
                <a:sym typeface="Symbol" charset="0"/>
              </a:rPr>
              <a:t></a:t>
            </a:r>
            <a:r>
              <a:rPr lang="it-IT" sz="2400" dirty="0">
                <a:ea typeface="+mn-ea"/>
                <a:cs typeface="+mn-cs"/>
              </a:rPr>
              <a:t> con una tolleranza del </a:t>
            </a:r>
            <a:r>
              <a:rPr lang="it-IT" sz="2400" dirty="0">
                <a:ea typeface="+mn-ea"/>
                <a:cs typeface="+mn-cs"/>
                <a:sym typeface="Symbol" charset="0"/>
              </a:rPr>
              <a:t></a:t>
            </a:r>
            <a:r>
              <a:rPr lang="it-IT" sz="2400" dirty="0">
                <a:ea typeface="+mn-ea"/>
                <a:cs typeface="+mn-cs"/>
              </a:rPr>
              <a:t>5% porta al seguente intervallo di valori:</a:t>
            </a:r>
          </a:p>
          <a:p>
            <a:pPr eaLnBrk="1" hangingPunct="1">
              <a:buFontTx/>
              <a:buNone/>
              <a:defRPr/>
            </a:pPr>
            <a:r>
              <a:rPr lang="it-IT" sz="2400" dirty="0">
                <a:ea typeface="+mn-ea"/>
                <a:cs typeface="+mn-cs"/>
              </a:rPr>
              <a:t>		10 k</a:t>
            </a:r>
            <a:r>
              <a:rPr lang="it-IT" sz="2400" dirty="0">
                <a:sym typeface="Symbol" charset="0"/>
              </a:rPr>
              <a:t></a:t>
            </a:r>
            <a:r>
              <a:rPr lang="it-IT" sz="2400" dirty="0">
                <a:ea typeface="+mn-ea"/>
                <a:cs typeface="+mn-cs"/>
              </a:rPr>
              <a:t>(1 - 0.05) </a:t>
            </a:r>
            <a:r>
              <a:rPr lang="it-IT" sz="2400" dirty="0">
                <a:ea typeface="+mn-ea"/>
                <a:cs typeface="+mn-cs"/>
                <a:sym typeface="Symbol" charset="0"/>
              </a:rPr>
              <a:t> R  </a:t>
            </a:r>
            <a:r>
              <a:rPr lang="it-IT" sz="2400" dirty="0">
                <a:sym typeface="Symbol" charset="0"/>
              </a:rPr>
              <a:t>10k(1</a:t>
            </a:r>
            <a:r>
              <a:rPr lang="it-IT" sz="2400" dirty="0">
                <a:ea typeface="+mn-ea"/>
                <a:cs typeface="+mn-cs"/>
                <a:sym typeface="Symbol" charset="0"/>
              </a:rPr>
              <a:t> + 0.05)</a:t>
            </a:r>
          </a:p>
          <a:p>
            <a:pPr eaLnBrk="1" hangingPunct="1">
              <a:buFontTx/>
              <a:buNone/>
              <a:defRPr/>
            </a:pPr>
            <a:r>
              <a:rPr lang="it-IT" sz="2400" dirty="0">
                <a:ea typeface="+mn-ea"/>
                <a:cs typeface="+mn-cs"/>
                <a:sym typeface="Symbol" charset="0"/>
              </a:rPr>
              <a:t>		9.5 k  R  10.5 k 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5AF3AE27-78A4-82B1-8360-0498951766C8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Modello matematico </a:t>
            </a:r>
            <a:b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delle tolleranze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>
            <a:extLst>
              <a:ext uri="{FF2B5EF4-FFF2-40B4-BE49-F238E27FC236}">
                <a16:creationId xmlns:a16="http://schemas.microsoft.com/office/drawing/2014/main" id="{76F740A4-451D-8EFD-B985-045199E22C4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33984" y="1844675"/>
            <a:ext cx="7898829" cy="4043362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altLang="it-IT" sz="2000" dirty="0"/>
              <a:t>Analisi del caso peggiore</a:t>
            </a:r>
          </a:p>
          <a:p>
            <a:pPr lvl="1" eaLnBrk="1" hangingPunct="1">
              <a:lnSpc>
                <a:spcPct val="90000"/>
              </a:lnSpc>
            </a:pPr>
            <a:r>
              <a:rPr lang="it-IT" altLang="it-IT" sz="2000" dirty="0"/>
              <a:t>I parametri sono scelti in modo che le variabili di interesse assumano il valore massimo o minimo.</a:t>
            </a:r>
          </a:p>
          <a:p>
            <a:pPr lvl="1" eaLnBrk="1" hangingPunct="1">
              <a:lnSpc>
                <a:spcPct val="90000"/>
              </a:lnSpc>
            </a:pPr>
            <a:r>
              <a:rPr lang="it-IT" altLang="it-IT" sz="2000" dirty="0"/>
              <a:t>Questo approccio porta a sovradimensionare in quanto è raro che il caso peggiore si verifichi.</a:t>
            </a:r>
          </a:p>
          <a:p>
            <a:pPr lvl="1" eaLnBrk="1" hangingPunct="1">
              <a:lnSpc>
                <a:spcPct val="90000"/>
              </a:lnSpc>
            </a:pPr>
            <a:r>
              <a:rPr lang="it-IT" altLang="it-IT" sz="2000" dirty="0"/>
              <a:t>Risulta meno costoso scartare il caso peggiore che progettare per ottenere un’affidabilità del 100%.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000" dirty="0"/>
              <a:t>Analisi Monte-Carlo</a:t>
            </a:r>
          </a:p>
          <a:p>
            <a:pPr lvl="1" eaLnBrk="1" hangingPunct="1">
              <a:lnSpc>
                <a:spcPct val="90000"/>
              </a:lnSpc>
            </a:pPr>
            <a:r>
              <a:rPr lang="it-IT" altLang="it-IT" sz="2000" dirty="0"/>
              <a:t>I valori sono variati in maniera casuale per ottenere una statistica per le uscite desiderate.</a:t>
            </a:r>
          </a:p>
          <a:p>
            <a:pPr lvl="1" eaLnBrk="1" hangingPunct="1">
              <a:lnSpc>
                <a:spcPct val="90000"/>
              </a:lnSpc>
            </a:pPr>
            <a:r>
              <a:rPr lang="it-IT" altLang="it-IT" sz="2000" dirty="0"/>
              <a:t>Il progetto può essere ottimizzato per ridurre i guasti legati alla variazione dei valori rispetto a quelli relativi ad altri problemi.</a:t>
            </a:r>
          </a:p>
          <a:p>
            <a:pPr lvl="1" eaLnBrk="1" hangingPunct="1">
              <a:lnSpc>
                <a:spcPct val="90000"/>
              </a:lnSpc>
            </a:pPr>
            <a:r>
              <a:rPr lang="it-IT" altLang="it-IT" sz="2000" dirty="0"/>
              <a:t>In questo modo le problematiche di progetto sono meglio gestite rispetto all’approccio del caso peggiore.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201B15A7-9FD6-6731-EC9F-0CE41169F7C3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Analisi dei circuiti con tolleranze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3">
            <a:extLst>
              <a:ext uri="{FF2B5EF4-FFF2-40B4-BE49-F238E27FC236}">
                <a16:creationId xmlns:a16="http://schemas.microsoft.com/office/drawing/2014/main" id="{2ABAF655-D5C3-8BA1-226A-01658A2070CD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03263" y="1700213"/>
            <a:ext cx="3581400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altLang="it-IT" sz="1800" b="1"/>
              <a:t>Problema:</a:t>
            </a:r>
            <a:r>
              <a:rPr lang="it-IT" altLang="it-IT" sz="1800"/>
              <a:t> Determinare il valore nominale e il valore per il caso peggiore per la tensione e la corrente.</a:t>
            </a:r>
            <a:endParaRPr lang="it-IT" altLang="it-IT" sz="18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altLang="it-IT" sz="1800" b="1"/>
              <a:t>Soluzione: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1800" b="1"/>
              <a:t>Informazioni e dati noti</a:t>
            </a:r>
            <a:r>
              <a:rPr lang="it-IT" altLang="it-IT" sz="1800"/>
              <a:t>: Topologia del circuito e valori in figura.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1800" b="1"/>
              <a:t>Incognite</a:t>
            </a:r>
            <a:r>
              <a:rPr lang="it-IT" altLang="it-IT" sz="1800"/>
              <a:t>: V</a:t>
            </a:r>
            <a:r>
              <a:rPr lang="it-IT" altLang="it-IT" sz="1800" baseline="-25000"/>
              <a:t>O</a:t>
            </a:r>
            <a:r>
              <a:rPr lang="it-IT" altLang="it-IT" sz="1800" baseline="30000"/>
              <a:t>nom</a:t>
            </a:r>
            <a:r>
              <a:rPr lang="it-IT" altLang="it-IT" sz="1800"/>
              <a:t>, V</a:t>
            </a:r>
            <a:r>
              <a:rPr lang="it-IT" altLang="it-IT" sz="1800" baseline="-25000"/>
              <a:t>O</a:t>
            </a:r>
            <a:r>
              <a:rPr lang="it-IT" altLang="it-IT" sz="1800" baseline="30000"/>
              <a:t>min</a:t>
            </a:r>
            <a:r>
              <a:rPr lang="it-IT" altLang="it-IT" sz="1800"/>
              <a:t> , V</a:t>
            </a:r>
            <a:r>
              <a:rPr lang="it-IT" altLang="it-IT" sz="1800" baseline="-25000"/>
              <a:t>O</a:t>
            </a:r>
            <a:r>
              <a:rPr lang="it-IT" altLang="it-IT" sz="1800" baseline="30000"/>
              <a:t>max</a:t>
            </a:r>
            <a:r>
              <a:rPr lang="it-IT" altLang="it-IT" sz="1800"/>
              <a:t>, I</a:t>
            </a:r>
            <a:r>
              <a:rPr lang="it-IT" altLang="it-IT" sz="1800" baseline="-25000"/>
              <a:t>S</a:t>
            </a:r>
            <a:r>
              <a:rPr lang="it-IT" altLang="it-IT" sz="1800" baseline="30000"/>
              <a:t>nom</a:t>
            </a:r>
            <a:r>
              <a:rPr lang="it-IT" altLang="it-IT" sz="1800"/>
              <a:t>, I</a:t>
            </a:r>
            <a:r>
              <a:rPr lang="it-IT" altLang="it-IT" sz="1800" baseline="-25000"/>
              <a:t>S</a:t>
            </a:r>
            <a:r>
              <a:rPr lang="it-IT" altLang="it-IT" sz="1800" baseline="30000"/>
              <a:t>min</a:t>
            </a:r>
            <a:r>
              <a:rPr lang="it-IT" altLang="it-IT" sz="1800"/>
              <a:t>, I</a:t>
            </a:r>
            <a:r>
              <a:rPr lang="it-IT" altLang="it-IT" sz="1800" baseline="-25000"/>
              <a:t>S</a:t>
            </a:r>
            <a:r>
              <a:rPr lang="it-IT" altLang="it-IT" sz="1800" baseline="30000"/>
              <a:t>max</a:t>
            </a:r>
            <a:r>
              <a:rPr lang="it-IT" altLang="it-IT" sz="1800"/>
              <a:t> 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1800" b="1"/>
              <a:t>Approccio</a:t>
            </a:r>
            <a:r>
              <a:rPr lang="it-IT" altLang="it-IT" sz="1800"/>
              <a:t>:  Determinare i valori nominli, successivamente utilizzare i valori di R</a:t>
            </a:r>
            <a:r>
              <a:rPr lang="it-IT" altLang="it-IT" sz="1800" baseline="-25000"/>
              <a:t>1</a:t>
            </a:r>
            <a:r>
              <a:rPr lang="it-IT" altLang="it-IT" sz="1800"/>
              <a:t>, R</a:t>
            </a:r>
            <a:r>
              <a:rPr lang="it-IT" altLang="it-IT" sz="1800" baseline="-25000"/>
              <a:t>2</a:t>
            </a:r>
            <a:r>
              <a:rPr lang="it-IT" altLang="it-IT" sz="1800"/>
              <a:t>, e V</a:t>
            </a:r>
            <a:r>
              <a:rPr lang="it-IT" altLang="it-IT" sz="1800" baseline="-25000"/>
              <a:t>S</a:t>
            </a:r>
            <a:r>
              <a:rPr lang="it-IT" altLang="it-IT" sz="1800"/>
              <a:t> per generare i casi peggiori sull</a:t>
            </a:r>
            <a:r>
              <a:rPr lang="it-IT" altLang="ja-JP" sz="1800">
                <a:latin typeface="Arial" panose="020B0604020202020204" pitchFamily="34" charset="0"/>
              </a:rPr>
              <a:t>’</a:t>
            </a:r>
            <a:r>
              <a:rPr lang="it-IT" altLang="ja-JP" sz="1800"/>
              <a:t>uscita.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1800" b="1"/>
              <a:t>Ipotesi</a:t>
            </a:r>
            <a:r>
              <a:rPr lang="it-IT" altLang="it-IT" sz="1800"/>
              <a:t>: Nessuna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1800" b="1"/>
              <a:t>Analisi</a:t>
            </a:r>
            <a:r>
              <a:rPr lang="it-IT" altLang="it-IT" sz="1800"/>
              <a:t>: Prossime slide…</a:t>
            </a:r>
          </a:p>
        </p:txBody>
      </p:sp>
      <p:sp>
        <p:nvSpPr>
          <p:cNvPr id="90116" name="Rectangle 4">
            <a:extLst>
              <a:ext uri="{FF2B5EF4-FFF2-40B4-BE49-F238E27FC236}">
                <a16:creationId xmlns:a16="http://schemas.microsoft.com/office/drawing/2014/main" id="{27744BA8-7A48-BA21-A7B6-FA39A2F0C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4022725"/>
            <a:ext cx="3505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Valore nominale di V</a:t>
            </a:r>
            <a:r>
              <a:rPr lang="en-US" altLang="it-IT" sz="2000" baseline="-25000">
                <a:latin typeface="Times" panose="02020603050405020304" pitchFamily="18" charset="0"/>
              </a:rPr>
              <a:t>0</a:t>
            </a:r>
            <a:r>
              <a:rPr lang="en-US" altLang="it-IT" sz="2000">
                <a:latin typeface="Times" panose="02020603050405020304" pitchFamily="18" charset="0"/>
              </a:rPr>
              <a:t>:</a:t>
            </a:r>
          </a:p>
        </p:txBody>
      </p:sp>
      <p:pic>
        <p:nvPicPr>
          <p:cNvPr id="90117" name="Picture 6">
            <a:extLst>
              <a:ext uri="{FF2B5EF4-FFF2-40B4-BE49-F238E27FC236}">
                <a16:creationId xmlns:a16="http://schemas.microsoft.com/office/drawing/2014/main" id="{A52082B8-514A-FED3-FF88-4431B68F2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76400"/>
            <a:ext cx="3505200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0118" name="Object 7">
            <a:extLst>
              <a:ext uri="{FF2B5EF4-FFF2-40B4-BE49-F238E27FC236}">
                <a16:creationId xmlns:a16="http://schemas.microsoft.com/office/drawing/2014/main" id="{F016093F-5E3B-8FAE-F4C6-60165B3EBC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30738" y="4425950"/>
          <a:ext cx="3744912" cy="164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19300" imgH="889000" progId="Equation.DSMT4">
                  <p:embed/>
                </p:oleObj>
              </mc:Choice>
              <mc:Fallback>
                <p:oleObj name="Equation" r:id="rId4" imgW="2019300" imgH="8890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0738" y="4425950"/>
                        <a:ext cx="3744912" cy="164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3">
            <a:extLst>
              <a:ext uri="{FF2B5EF4-FFF2-40B4-BE49-F238E27FC236}">
                <a16:creationId xmlns:a16="http://schemas.microsoft.com/office/drawing/2014/main" id="{00843E92-F5AA-6271-5991-DF63946FB77C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Esempio di analisi del caso peggiore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4">
            <a:extLst>
              <a:ext uri="{FF2B5EF4-FFF2-40B4-BE49-F238E27FC236}">
                <a16:creationId xmlns:a16="http://schemas.microsoft.com/office/drawing/2014/main" id="{780E4ADD-4D10-88C3-2228-9CCDEA42C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676400"/>
            <a:ext cx="3352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Valore nominale di </a:t>
            </a:r>
            <a:r>
              <a:rPr lang="en-US" altLang="it-IT" sz="2000" i="1">
                <a:latin typeface="Times" panose="02020603050405020304" pitchFamily="18" charset="0"/>
              </a:rPr>
              <a:t>I</a:t>
            </a:r>
            <a:r>
              <a:rPr lang="en-US" altLang="it-IT" sz="2000" i="1" baseline="-25000">
                <a:latin typeface="Times" panose="02020603050405020304" pitchFamily="18" charset="0"/>
              </a:rPr>
              <a:t>S</a:t>
            </a:r>
            <a:r>
              <a:rPr lang="en-US" altLang="it-IT" sz="2000">
                <a:latin typeface="Times" panose="02020603050405020304" pitchFamily="18" charset="0"/>
              </a:rPr>
              <a:t>:</a:t>
            </a:r>
            <a:endParaRPr lang="en-US" altLang="it-IT" sz="2400">
              <a:latin typeface="Times" panose="02020603050405020304" pitchFamily="18" charset="0"/>
            </a:endParaRPr>
          </a:p>
        </p:txBody>
      </p:sp>
      <p:graphicFrame>
        <p:nvGraphicFramePr>
          <p:cNvPr id="92164" name="Object 8">
            <a:extLst>
              <a:ext uri="{FF2B5EF4-FFF2-40B4-BE49-F238E27FC236}">
                <a16:creationId xmlns:a16="http://schemas.microsoft.com/office/drawing/2014/main" id="{E79AC394-E829-EA33-083F-8D9182C183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6125" y="2012950"/>
          <a:ext cx="5276850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68600" imgH="457200" progId="Equation.DSMT4">
                  <p:embed/>
                </p:oleObj>
              </mc:Choice>
              <mc:Fallback>
                <p:oleObj name="Equation" r:id="rId3" imgW="2768600" imgH="4572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125" y="2012950"/>
                        <a:ext cx="5276850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5" name="Rectangle 9">
            <a:extLst>
              <a:ext uri="{FF2B5EF4-FFF2-40B4-BE49-F238E27FC236}">
                <a16:creationId xmlns:a16="http://schemas.microsoft.com/office/drawing/2014/main" id="{0219BC6D-16B0-8B66-6C5E-B6187F02D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971800"/>
            <a:ext cx="800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000">
                <a:latin typeface="Times" panose="02020603050405020304" pitchFamily="18" charset="0"/>
              </a:rPr>
              <a:t>Riscrivo </a:t>
            </a:r>
            <a:r>
              <a:rPr lang="it-IT" altLang="it-IT" sz="2000" i="1">
                <a:latin typeface="Times" panose="02020603050405020304" pitchFamily="18" charset="0"/>
              </a:rPr>
              <a:t>V</a:t>
            </a:r>
            <a:r>
              <a:rPr lang="it-IT" altLang="it-IT" sz="2000" baseline="-25000">
                <a:latin typeface="Times" panose="02020603050405020304" pitchFamily="18" charset="0"/>
              </a:rPr>
              <a:t>O</a:t>
            </a:r>
            <a:r>
              <a:rPr lang="it-IT" altLang="it-IT" sz="2000">
                <a:latin typeface="Times" panose="02020603050405020304" pitchFamily="18" charset="0"/>
              </a:rPr>
              <a:t> per facilitare l’</a:t>
            </a:r>
            <a:r>
              <a:rPr lang="it-IT" altLang="ja-JP" sz="2000">
                <a:latin typeface="Times" panose="02020603050405020304" pitchFamily="18" charset="0"/>
              </a:rPr>
              <a:t>individuazione dei valori per il caso peggiore.</a:t>
            </a:r>
            <a:endParaRPr lang="it-IT" altLang="it-IT" sz="2400">
              <a:latin typeface="Times" panose="02020603050405020304" pitchFamily="18" charset="0"/>
            </a:endParaRPr>
          </a:p>
        </p:txBody>
      </p:sp>
      <p:graphicFrame>
        <p:nvGraphicFramePr>
          <p:cNvPr id="92166" name="Object 10">
            <a:extLst>
              <a:ext uri="{FF2B5EF4-FFF2-40B4-BE49-F238E27FC236}">
                <a16:creationId xmlns:a16="http://schemas.microsoft.com/office/drawing/2014/main" id="{76696279-CB0E-24ED-0973-90388FBA84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92250" y="3689350"/>
          <a:ext cx="1687513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27100" imgH="431800" progId="Equation.DSMT4">
                  <p:embed/>
                </p:oleObj>
              </mc:Choice>
              <mc:Fallback>
                <p:oleObj name="Equation" r:id="rId5" imgW="927100" imgH="4318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250" y="3689350"/>
                        <a:ext cx="1687513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7" name="Rectangle 11">
            <a:extLst>
              <a:ext uri="{FF2B5EF4-FFF2-40B4-BE49-F238E27FC236}">
                <a16:creationId xmlns:a16="http://schemas.microsoft.com/office/drawing/2014/main" id="{113625AB-8D46-5C06-2A25-3C2534A47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505200"/>
            <a:ext cx="49530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800" i="1">
                <a:latin typeface="Times" panose="02020603050405020304" pitchFamily="18" charset="0"/>
              </a:rPr>
              <a:t>V</a:t>
            </a:r>
            <a:r>
              <a:rPr lang="en-US" altLang="it-IT" sz="1800" baseline="-25000">
                <a:latin typeface="Times" panose="02020603050405020304" pitchFamily="18" charset="0"/>
              </a:rPr>
              <a:t>O</a:t>
            </a:r>
            <a:r>
              <a:rPr lang="en-US" altLang="it-IT" sz="1800">
                <a:latin typeface="Times" panose="02020603050405020304" pitchFamily="18" charset="0"/>
              </a:rPr>
              <a:t> è massimizzata per i massimi valori di </a:t>
            </a:r>
            <a:r>
              <a:rPr lang="en-US" altLang="it-IT" sz="1800" i="1">
                <a:latin typeface="Times" panose="02020603050405020304" pitchFamily="18" charset="0"/>
              </a:rPr>
              <a:t>V</a:t>
            </a:r>
            <a:r>
              <a:rPr lang="en-US" altLang="it-IT" sz="1800" baseline="-25000">
                <a:latin typeface="Times" panose="02020603050405020304" pitchFamily="18" charset="0"/>
              </a:rPr>
              <a:t>S</a:t>
            </a:r>
            <a:r>
              <a:rPr lang="en-US" altLang="it-IT" sz="1800">
                <a:latin typeface="Times" panose="02020603050405020304" pitchFamily="18" charset="0"/>
              </a:rPr>
              <a:t>, </a:t>
            </a:r>
            <a:r>
              <a:rPr lang="en-US" altLang="it-IT" sz="1800" i="1">
                <a:latin typeface="Times" panose="02020603050405020304" pitchFamily="18" charset="0"/>
              </a:rPr>
              <a:t>R</a:t>
            </a:r>
            <a:r>
              <a:rPr lang="en-US" altLang="it-IT" sz="1800" baseline="-25000">
                <a:latin typeface="Times" panose="02020603050405020304" pitchFamily="18" charset="0"/>
              </a:rPr>
              <a:t>1</a:t>
            </a:r>
            <a:r>
              <a:rPr lang="en-US" altLang="it-IT" sz="1800">
                <a:latin typeface="Times" panose="02020603050405020304" pitchFamily="18" charset="0"/>
              </a:rPr>
              <a:t> e il minimo di </a:t>
            </a:r>
            <a:r>
              <a:rPr lang="en-US" altLang="it-IT" sz="1800" i="1">
                <a:latin typeface="Times" panose="02020603050405020304" pitchFamily="18" charset="0"/>
              </a:rPr>
              <a:t>R</a:t>
            </a:r>
            <a:r>
              <a:rPr lang="en-US" altLang="it-IT" sz="1800" baseline="-25000">
                <a:latin typeface="Times" panose="02020603050405020304" pitchFamily="18" charset="0"/>
              </a:rPr>
              <a:t>2</a:t>
            </a:r>
            <a:r>
              <a:rPr lang="en-US" altLang="it-IT" sz="1800">
                <a:latin typeface="Times" panose="02020603050405020304" pitchFamily="18" charset="0"/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it-IT" sz="180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1800" i="1">
                <a:latin typeface="Times" panose="02020603050405020304" pitchFamily="18" charset="0"/>
              </a:rPr>
              <a:t>V</a:t>
            </a:r>
            <a:r>
              <a:rPr lang="en-US" altLang="it-IT" sz="1800" baseline="-25000">
                <a:latin typeface="Times" panose="02020603050405020304" pitchFamily="18" charset="0"/>
              </a:rPr>
              <a:t>O</a:t>
            </a:r>
            <a:r>
              <a:rPr lang="en-US" altLang="it-IT" sz="1800">
                <a:latin typeface="Times" panose="02020603050405020304" pitchFamily="18" charset="0"/>
              </a:rPr>
              <a:t> è minimizzata per i minimi valori di </a:t>
            </a:r>
            <a:r>
              <a:rPr lang="en-US" altLang="it-IT" sz="1800" i="1">
                <a:latin typeface="Times" panose="02020603050405020304" pitchFamily="18" charset="0"/>
              </a:rPr>
              <a:t>V</a:t>
            </a:r>
            <a:r>
              <a:rPr lang="en-US" altLang="it-IT" sz="1800" baseline="-25000">
                <a:latin typeface="Times" panose="02020603050405020304" pitchFamily="18" charset="0"/>
              </a:rPr>
              <a:t>S</a:t>
            </a:r>
            <a:r>
              <a:rPr lang="en-US" altLang="it-IT" sz="1800">
                <a:latin typeface="Times" panose="02020603050405020304" pitchFamily="18" charset="0"/>
              </a:rPr>
              <a:t>, </a:t>
            </a:r>
            <a:r>
              <a:rPr lang="en-US" altLang="it-IT" sz="1800" i="1">
                <a:latin typeface="Times" panose="02020603050405020304" pitchFamily="18" charset="0"/>
              </a:rPr>
              <a:t>R</a:t>
            </a:r>
            <a:r>
              <a:rPr lang="en-US" altLang="it-IT" sz="1800" baseline="-25000">
                <a:latin typeface="Times" panose="02020603050405020304" pitchFamily="18" charset="0"/>
              </a:rPr>
              <a:t>1</a:t>
            </a:r>
            <a:r>
              <a:rPr lang="en-US" altLang="it-IT" sz="1800">
                <a:latin typeface="Times" panose="02020603050405020304" pitchFamily="18" charset="0"/>
              </a:rPr>
              <a:t>, e il massimo di  </a:t>
            </a:r>
            <a:r>
              <a:rPr lang="en-US" altLang="it-IT" sz="1800" i="1">
                <a:latin typeface="Times" panose="02020603050405020304" pitchFamily="18" charset="0"/>
              </a:rPr>
              <a:t>R</a:t>
            </a:r>
            <a:r>
              <a:rPr lang="en-US" altLang="it-IT" sz="1800" baseline="-25000">
                <a:latin typeface="Times" panose="02020603050405020304" pitchFamily="18" charset="0"/>
              </a:rPr>
              <a:t>2</a:t>
            </a:r>
            <a:r>
              <a:rPr lang="en-US" altLang="it-IT" sz="1800">
                <a:latin typeface="Times" panose="02020603050405020304" pitchFamily="18" charset="0"/>
              </a:rPr>
              <a:t>.</a:t>
            </a:r>
          </a:p>
        </p:txBody>
      </p:sp>
      <p:graphicFrame>
        <p:nvGraphicFramePr>
          <p:cNvPr id="92168" name="Object 12">
            <a:extLst>
              <a:ext uri="{FF2B5EF4-FFF2-40B4-BE49-F238E27FC236}">
                <a16:creationId xmlns:a16="http://schemas.microsoft.com/office/drawing/2014/main" id="{177DCC1E-F347-24BC-B4BD-24639C86E0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6125" y="5029200"/>
          <a:ext cx="3662363" cy="113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93900" imgH="622300" progId="Equation.DSMT4">
                  <p:embed/>
                </p:oleObj>
              </mc:Choice>
              <mc:Fallback>
                <p:oleObj name="Equation" r:id="rId7" imgW="1993900" imgH="6223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125" y="5029200"/>
                        <a:ext cx="3662363" cy="1138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69" name="Object 13">
            <a:extLst>
              <a:ext uri="{FF2B5EF4-FFF2-40B4-BE49-F238E27FC236}">
                <a16:creationId xmlns:a16="http://schemas.microsoft.com/office/drawing/2014/main" id="{BC0BBEA3-1739-7D13-58FA-D8D3A4CAE3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5363" y="5029200"/>
          <a:ext cx="3495675" cy="110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955800" imgH="622300" progId="Equation.DSMT4">
                  <p:embed/>
                </p:oleObj>
              </mc:Choice>
              <mc:Fallback>
                <p:oleObj name="Equation" r:id="rId9" imgW="1955800" imgH="6223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5363" y="5029200"/>
                        <a:ext cx="3495675" cy="1106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170" name="Picture 14">
            <a:extLst>
              <a:ext uri="{FF2B5EF4-FFF2-40B4-BE49-F238E27FC236}">
                <a16:creationId xmlns:a16="http://schemas.microsoft.com/office/drawing/2014/main" id="{06AF0B31-18C5-0464-FA84-DEC76424D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63650"/>
            <a:ext cx="26670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D85248D3-F005-660C-B86A-CC0E819AF3BB}"/>
              </a:ext>
            </a:extLst>
          </p:cNvPr>
          <p:cNvSpPr txBox="1">
            <a:spLocks/>
          </p:cNvSpPr>
          <p:nvPr/>
        </p:nvSpPr>
        <p:spPr>
          <a:xfrm>
            <a:off x="1331913" y="90872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Esempio di analisi del caso peggiore (</a:t>
            </a:r>
            <a:r>
              <a:rPr lang="it-IT" altLang="it-IT" sz="3200" dirty="0" err="1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</a:t>
            </a: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4">
            <a:extLst>
              <a:ext uri="{FF2B5EF4-FFF2-40B4-BE49-F238E27FC236}">
                <a16:creationId xmlns:a16="http://schemas.microsoft.com/office/drawing/2014/main" id="{A7F6BC56-C54D-ECC9-CBE2-8F1E1E50A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556125"/>
            <a:ext cx="7543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Times" panose="02020603050405020304" pitchFamily="18" charset="0"/>
              </a:rPr>
              <a:t>Verifica dei risultati:</a:t>
            </a:r>
            <a:r>
              <a:rPr lang="it-IT" altLang="it-IT" sz="2000">
                <a:latin typeface="Times" panose="02020603050405020304" pitchFamily="18" charset="0"/>
              </a:rPr>
              <a:t>  I valori per il caso peggiore variano in un intervallo del 14%-17% al di sopra e al di sotto del valore nominale.  La somma delle tolleranze dei tre elementi è pari al 20%, quindi i valori ottenuti sembrano ragionevoli.</a:t>
            </a:r>
          </a:p>
        </p:txBody>
      </p:sp>
      <p:sp>
        <p:nvSpPr>
          <p:cNvPr id="94212" name="Rectangle 5">
            <a:extLst>
              <a:ext uri="{FF2B5EF4-FFF2-40B4-BE49-F238E27FC236}">
                <a16:creationId xmlns:a16="http://schemas.microsoft.com/office/drawing/2014/main" id="{E8AB83DB-6291-5607-30BD-BC162336A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676400"/>
            <a:ext cx="3352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Corrente </a:t>
            </a:r>
            <a:r>
              <a:rPr lang="en-US" altLang="it-IT" sz="2000" i="1">
                <a:latin typeface="Times" panose="02020603050405020304" pitchFamily="18" charset="0"/>
              </a:rPr>
              <a:t>I</a:t>
            </a:r>
            <a:r>
              <a:rPr lang="en-US" altLang="it-IT" sz="2000" i="1" baseline="-25000">
                <a:latin typeface="Times" panose="02020603050405020304" pitchFamily="18" charset="0"/>
              </a:rPr>
              <a:t>S</a:t>
            </a:r>
            <a:r>
              <a:rPr lang="en-US" altLang="it-IT" sz="2000">
                <a:latin typeface="Times" panose="02020603050405020304" pitchFamily="18" charset="0"/>
              </a:rPr>
              <a:t> nel caso peggiore:</a:t>
            </a:r>
            <a:endParaRPr lang="en-US" altLang="it-IT" sz="2400">
              <a:latin typeface="Times" panose="02020603050405020304" pitchFamily="18" charset="0"/>
            </a:endParaRPr>
          </a:p>
        </p:txBody>
      </p:sp>
      <p:graphicFrame>
        <p:nvGraphicFramePr>
          <p:cNvPr id="94213" name="Object 6">
            <a:extLst>
              <a:ext uri="{FF2B5EF4-FFF2-40B4-BE49-F238E27FC236}">
                <a16:creationId xmlns:a16="http://schemas.microsoft.com/office/drawing/2014/main" id="{44061AFF-DB9A-54C3-ACB8-C25E382F7D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2349500"/>
          <a:ext cx="6088063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479800" imgH="457200" progId="Equation.DSMT4">
                  <p:embed/>
                </p:oleObj>
              </mc:Choice>
              <mc:Fallback>
                <p:oleObj name="Equation" r:id="rId3" imgW="3479800" imgH="4572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349500"/>
                        <a:ext cx="6088063" cy="79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4" name="Object 7">
            <a:extLst>
              <a:ext uri="{FF2B5EF4-FFF2-40B4-BE49-F238E27FC236}">
                <a16:creationId xmlns:a16="http://schemas.microsoft.com/office/drawing/2014/main" id="{3BAE1B9F-9531-4A74-CB63-A87AE0878E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2850" y="3340100"/>
          <a:ext cx="6064250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467100" imgH="457200" progId="Equation.DSMT4">
                  <p:embed/>
                </p:oleObj>
              </mc:Choice>
              <mc:Fallback>
                <p:oleObj name="Equation" r:id="rId5" imgW="3467100" imgH="4572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2850" y="3340100"/>
                        <a:ext cx="6064250" cy="79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3">
            <a:extLst>
              <a:ext uri="{FF2B5EF4-FFF2-40B4-BE49-F238E27FC236}">
                <a16:creationId xmlns:a16="http://schemas.microsoft.com/office/drawing/2014/main" id="{37D64813-A6D3-DF99-3755-12A6439BCF80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Esempio di analisi del caso peggiore (</a:t>
            </a:r>
            <a:r>
              <a:rPr lang="it-IT" altLang="it-IT" sz="3200" dirty="0" err="1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</a:t>
            </a: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8" name="Rectangle 3">
            <a:extLst>
              <a:ext uri="{FF2B5EF4-FFF2-40B4-BE49-F238E27FC236}">
                <a16:creationId xmlns:a16="http://schemas.microsoft.com/office/drawing/2014/main" id="{33DCCF8C-9CB5-FF0E-7435-629690E0B89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287741"/>
            <a:ext cx="7772400" cy="2240156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it-IT" sz="2400" dirty="0">
                <a:ea typeface="+mn-ea"/>
                <a:cs typeface="+mn-cs"/>
              </a:rPr>
              <a:t>I parametri sono variati in maniera casuale e vengono raccolte le statistiche.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it-IT" sz="2400" dirty="0">
                <a:ea typeface="+mn-ea"/>
                <a:cs typeface="+mn-cs"/>
              </a:rPr>
              <a:t>Utilizziamo programmi come MATLAB, </a:t>
            </a:r>
            <a:r>
              <a:rPr lang="it-IT" sz="2400" dirty="0" err="1">
                <a:ea typeface="+mn-ea"/>
                <a:cs typeface="+mn-cs"/>
              </a:rPr>
              <a:t>Mathcad</a:t>
            </a:r>
            <a:r>
              <a:rPr lang="it-IT" sz="2400" dirty="0">
                <a:ea typeface="+mn-ea"/>
                <a:cs typeface="+mn-cs"/>
              </a:rPr>
              <a:t>, SPICE o un foglio di calcolo per realizzare i calcoli statistici.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it-IT" sz="2400" dirty="0">
                <a:ea typeface="+mn-ea"/>
                <a:cs typeface="+mn-cs"/>
              </a:rPr>
              <a:t>Per esempio, con Excel</a:t>
            </a:r>
            <a:r>
              <a:rPr lang="it-IT" sz="2400" dirty="0">
                <a:ea typeface="+mn-ea"/>
                <a:cs typeface="+mn-cs"/>
                <a:sym typeface="Symbol" charset="0"/>
              </a:rPr>
              <a:t></a:t>
            </a:r>
            <a:r>
              <a:rPr lang="it-IT" sz="2400" dirty="0">
                <a:ea typeface="+mn-ea"/>
                <a:cs typeface="+mn-cs"/>
              </a:rPr>
              <a:t>, una resistenza con una tolleranza del 5% può essere espressa come: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it-IT" sz="2400" dirty="0">
              <a:ea typeface="+mn-ea"/>
              <a:cs typeface="+mn-cs"/>
            </a:endParaRPr>
          </a:p>
        </p:txBody>
      </p:sp>
      <p:graphicFrame>
        <p:nvGraphicFramePr>
          <p:cNvPr id="96260" name="Object 4">
            <a:extLst>
              <a:ext uri="{FF2B5EF4-FFF2-40B4-BE49-F238E27FC236}">
                <a16:creationId xmlns:a16="http://schemas.microsoft.com/office/drawing/2014/main" id="{F1CA4CA2-9C9A-5D36-D4F2-0CDCB4A63C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6859232"/>
              </p:ext>
            </p:extLst>
          </p:nvPr>
        </p:nvGraphicFramePr>
        <p:xfrm>
          <a:off x="2643187" y="3679502"/>
          <a:ext cx="385762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68500" imgH="228600" progId="Equation.DSMT4">
                  <p:embed/>
                </p:oleObj>
              </mc:Choice>
              <mc:Fallback>
                <p:oleObj name="Equation" r:id="rId3" imgW="1968500" imgH="22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87" y="3679502"/>
                        <a:ext cx="3857625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6261" name="Picture 5">
            <a:extLst>
              <a:ext uri="{FF2B5EF4-FFF2-40B4-BE49-F238E27FC236}">
                <a16:creationId xmlns:a16="http://schemas.microsoft.com/office/drawing/2014/main" id="{24958D98-7834-96B5-CB33-8AABE15E2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0" y="4278783"/>
            <a:ext cx="3657600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2" name="Text Box 6">
            <a:extLst>
              <a:ext uri="{FF2B5EF4-FFF2-40B4-BE49-F238E27FC236}">
                <a16:creationId xmlns:a16="http://schemas.microsoft.com/office/drawing/2014/main" id="{74D0CE51-1576-880C-799B-54388F2A7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401021"/>
            <a:ext cx="32766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it-IT" sz="2400" dirty="0">
                <a:latin typeface="Times" panose="02020603050405020304" pitchFamily="18" charset="0"/>
              </a:rPr>
              <a:t>La </a:t>
            </a:r>
            <a:r>
              <a:rPr lang="en-US" altLang="it-IT" sz="2400" dirty="0" err="1">
                <a:latin typeface="Times" panose="02020603050405020304" pitchFamily="18" charset="0"/>
              </a:rPr>
              <a:t>funzione</a:t>
            </a:r>
            <a:r>
              <a:rPr lang="en-US" altLang="it-IT" sz="2400" dirty="0">
                <a:latin typeface="Times" panose="02020603050405020304" pitchFamily="18" charset="0"/>
              </a:rPr>
              <a:t> RAND() </a:t>
            </a:r>
            <a:r>
              <a:rPr lang="en-US" altLang="it-IT" sz="2400" dirty="0" err="1">
                <a:latin typeface="Times" panose="02020603050405020304" pitchFamily="18" charset="0"/>
              </a:rPr>
              <a:t>restituisce</a:t>
            </a:r>
            <a:r>
              <a:rPr lang="en-US" altLang="it-IT" sz="2400" dirty="0">
                <a:latin typeface="Times" panose="02020603050405020304" pitchFamily="18" charset="0"/>
              </a:rPr>
              <a:t> numeri </a:t>
            </a:r>
            <a:r>
              <a:rPr lang="en-US" altLang="it-IT" sz="2400" dirty="0" err="1">
                <a:latin typeface="Times" panose="02020603050405020304" pitchFamily="18" charset="0"/>
              </a:rPr>
              <a:t>casuali</a:t>
            </a:r>
            <a:r>
              <a:rPr lang="en-US" altLang="it-IT" sz="2400" dirty="0">
                <a:latin typeface="Times" panose="02020603050405020304" pitchFamily="18" charset="0"/>
              </a:rPr>
              <a:t> </a:t>
            </a:r>
            <a:r>
              <a:rPr lang="en-US" altLang="it-IT" sz="2400" dirty="0" err="1">
                <a:latin typeface="Times" panose="02020603050405020304" pitchFamily="18" charset="0"/>
              </a:rPr>
              <a:t>uniformemente</a:t>
            </a:r>
            <a:r>
              <a:rPr lang="en-US" altLang="it-IT" sz="2400" dirty="0">
                <a:latin typeface="Times" panose="02020603050405020304" pitchFamily="18" charset="0"/>
              </a:rPr>
              <a:t> </a:t>
            </a:r>
            <a:r>
              <a:rPr lang="en-US" altLang="it-IT" sz="2400" dirty="0" err="1">
                <a:latin typeface="Times" panose="02020603050405020304" pitchFamily="18" charset="0"/>
              </a:rPr>
              <a:t>distribuiti</a:t>
            </a:r>
            <a:r>
              <a:rPr lang="en-US" altLang="it-IT" sz="2400" dirty="0">
                <a:latin typeface="Times" panose="02020603050405020304" pitchFamily="18" charset="0"/>
              </a:rPr>
              <a:t> </a:t>
            </a:r>
            <a:r>
              <a:rPr lang="en-US" altLang="it-IT" sz="2400" dirty="0" err="1">
                <a:latin typeface="Times" panose="02020603050405020304" pitchFamily="18" charset="0"/>
              </a:rPr>
              <a:t>tra</a:t>
            </a:r>
            <a:r>
              <a:rPr lang="en-US" altLang="it-IT" sz="2400" dirty="0">
                <a:latin typeface="Times" panose="02020603050405020304" pitchFamily="18" charset="0"/>
              </a:rPr>
              <a:t> 0 e 1.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84407659-644B-3753-8596-F63F7A48F864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Analisi Monte Carlo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Rectangle 4">
            <a:extLst>
              <a:ext uri="{FF2B5EF4-FFF2-40B4-BE49-F238E27FC236}">
                <a16:creationId xmlns:a16="http://schemas.microsoft.com/office/drawing/2014/main" id="{5E25C07B-5472-07E0-2BAD-E408C468C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" y="5893041"/>
            <a:ext cx="7391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2000" dirty="0" err="1">
                <a:latin typeface="Times" panose="02020603050405020304" pitchFamily="18" charset="0"/>
              </a:rPr>
              <a:t>Istogramma</a:t>
            </a:r>
            <a:r>
              <a:rPr lang="en-US" altLang="it-IT" sz="2000" dirty="0">
                <a:latin typeface="Times" panose="02020603050405020304" pitchFamily="18" charset="0"/>
              </a:rPr>
              <a:t> </a:t>
            </a:r>
            <a:r>
              <a:rPr lang="en-US" altLang="it-IT" sz="2000" dirty="0" err="1">
                <a:latin typeface="Times" panose="02020603050405020304" pitchFamily="18" charset="0"/>
              </a:rPr>
              <a:t>relativo</a:t>
            </a:r>
            <a:r>
              <a:rPr lang="en-US" altLang="it-IT" sz="2000" dirty="0">
                <a:latin typeface="Times" panose="02020603050405020304" pitchFamily="18" charset="0"/>
              </a:rPr>
              <a:t> a </a:t>
            </a:r>
            <a:r>
              <a:rPr lang="en-US" altLang="it-IT" sz="2000" dirty="0" err="1">
                <a:latin typeface="Times" panose="02020603050405020304" pitchFamily="18" charset="0"/>
              </a:rPr>
              <a:t>una</a:t>
            </a:r>
            <a:r>
              <a:rPr lang="en-US" altLang="it-IT" sz="2000" dirty="0">
                <a:latin typeface="Times" panose="02020603050405020304" pitchFamily="18" charset="0"/>
              </a:rPr>
              <a:t> </a:t>
            </a:r>
            <a:r>
              <a:rPr lang="en-US" altLang="it-IT" sz="2000" dirty="0" err="1">
                <a:latin typeface="Times" panose="02020603050405020304" pitchFamily="18" charset="0"/>
              </a:rPr>
              <a:t>simulazione</a:t>
            </a:r>
            <a:r>
              <a:rPr lang="en-US" altLang="it-IT" sz="2000" dirty="0">
                <a:latin typeface="Times" panose="02020603050405020304" pitchFamily="18" charset="0"/>
              </a:rPr>
              <a:t> con 1000 </a:t>
            </a:r>
            <a:r>
              <a:rPr lang="en-US" altLang="it-IT" sz="2000" dirty="0" err="1">
                <a:latin typeface="Times" panose="02020603050405020304" pitchFamily="18" charset="0"/>
              </a:rPr>
              <a:t>casi</a:t>
            </a:r>
            <a:endParaRPr lang="en-US" altLang="it-IT" sz="2000" dirty="0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it-IT" sz="2400" dirty="0">
              <a:latin typeface="Times" panose="02020603050405020304" pitchFamily="18" charset="0"/>
            </a:endParaRPr>
          </a:p>
        </p:txBody>
      </p:sp>
      <p:pic>
        <p:nvPicPr>
          <p:cNvPr id="98308" name="Immagine 1">
            <a:extLst>
              <a:ext uri="{FF2B5EF4-FFF2-40B4-BE49-F238E27FC236}">
                <a16:creationId xmlns:a16="http://schemas.microsoft.com/office/drawing/2014/main" id="{AF4C9DAC-AE88-CD87-1593-54DC3145EE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214438"/>
            <a:ext cx="5905500" cy="47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70510CE5-10FD-EA1A-94BF-023EF9FE756D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Risultati dell’analisi Monte Carlo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>
            <a:extLst>
              <a:ext uri="{FF2B5EF4-FFF2-40B4-BE49-F238E27FC236}">
                <a16:creationId xmlns:a16="http://schemas.microsoft.com/office/drawing/2014/main" id="{67DE942A-1844-1D0A-707F-B67E53C43034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1188" y="1844824"/>
            <a:ext cx="3960812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altLang="it-IT" sz="1800" b="1" dirty="0"/>
              <a:t>Problema:</a:t>
            </a:r>
            <a:r>
              <a:rPr lang="it-IT" altLang="it-IT" sz="1800" dirty="0"/>
              <a:t> Effettuare l’analisi Monte Carlo e determinare il valore medio, la deviazione standard e i valori massimo e minimo per V</a:t>
            </a:r>
            <a:r>
              <a:rPr lang="it-IT" altLang="it-IT" sz="1800" baseline="-25000" dirty="0"/>
              <a:t>O</a:t>
            </a:r>
            <a:r>
              <a:rPr lang="it-IT" altLang="it-IT" sz="1800" dirty="0"/>
              <a:t>, I</a:t>
            </a:r>
            <a:r>
              <a:rPr lang="it-IT" altLang="it-IT" sz="1800" baseline="-25000" dirty="0"/>
              <a:t>S</a:t>
            </a:r>
            <a:r>
              <a:rPr lang="it-IT" altLang="it-IT" sz="1800" dirty="0"/>
              <a:t>, e per la potenza erogata dal generatore.</a:t>
            </a:r>
            <a:endParaRPr lang="it-IT" altLang="it-IT" sz="18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altLang="it-IT" sz="1800" b="1" dirty="0"/>
              <a:t>Soluzione: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1800" b="1" dirty="0"/>
              <a:t>Informazioni e dati noti</a:t>
            </a:r>
            <a:r>
              <a:rPr lang="it-IT" altLang="it-IT" sz="1800" dirty="0"/>
              <a:t>: Topologia del circuito e valori in figura.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1800" b="1" dirty="0"/>
              <a:t>Incognite</a:t>
            </a:r>
            <a:r>
              <a:rPr lang="it-IT" altLang="it-IT" sz="1800" dirty="0"/>
              <a:t>: Il valore medio, la deviazione standard, i valori minimo e massimo per V</a:t>
            </a:r>
            <a:r>
              <a:rPr lang="it-IT" altLang="it-IT" sz="1800" baseline="-25000" dirty="0"/>
              <a:t>O</a:t>
            </a:r>
            <a:r>
              <a:rPr lang="it-IT" altLang="it-IT" sz="1800" dirty="0"/>
              <a:t>, I</a:t>
            </a:r>
            <a:r>
              <a:rPr lang="it-IT" altLang="it-IT" sz="1800" baseline="-25000" dirty="0"/>
              <a:t>S</a:t>
            </a:r>
            <a:r>
              <a:rPr lang="it-IT" altLang="it-IT" sz="1800" dirty="0"/>
              <a:t>, e P</a:t>
            </a:r>
            <a:r>
              <a:rPr lang="it-IT" altLang="it-IT" sz="1800" baseline="-25000" dirty="0"/>
              <a:t>S</a:t>
            </a:r>
            <a:r>
              <a:rPr lang="it-IT" altLang="it-IT" sz="1800" dirty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1800" b="1" dirty="0"/>
              <a:t>Approccio</a:t>
            </a:r>
            <a:r>
              <a:rPr lang="it-IT" altLang="it-IT" sz="1800" dirty="0"/>
              <a:t>:  Utilizzo un foglio di calcolo per valutare le equazioni del circuito con parametri casuali.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1800" b="1" dirty="0"/>
              <a:t>Ipotesi</a:t>
            </a:r>
            <a:r>
              <a:rPr lang="it-IT" altLang="it-IT" sz="1800" dirty="0"/>
              <a:t>: Nessuna.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1800" b="1" dirty="0"/>
              <a:t>Analisi</a:t>
            </a:r>
            <a:r>
              <a:rPr lang="it-IT" altLang="it-IT" sz="1800" dirty="0"/>
              <a:t>: Prossime slide…</a:t>
            </a:r>
          </a:p>
        </p:txBody>
      </p:sp>
      <p:sp>
        <p:nvSpPr>
          <p:cNvPr id="100356" name="Rectangle 4">
            <a:extLst>
              <a:ext uri="{FF2B5EF4-FFF2-40B4-BE49-F238E27FC236}">
                <a16:creationId xmlns:a16="http://schemas.microsoft.com/office/drawing/2014/main" id="{795A2A23-73EA-25FF-F7C6-5B163349ED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4092476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Definizione dei parametri:</a:t>
            </a:r>
          </a:p>
        </p:txBody>
      </p:sp>
      <p:pic>
        <p:nvPicPr>
          <p:cNvPr id="100357" name="Picture 5">
            <a:extLst>
              <a:ext uri="{FF2B5EF4-FFF2-40B4-BE49-F238E27FC236}">
                <a16:creationId xmlns:a16="http://schemas.microsoft.com/office/drawing/2014/main" id="{561CCBF7-58D2-45CA-6DD3-A91CAF440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806476"/>
            <a:ext cx="3505200" cy="214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0358" name="Object 6">
            <a:extLst>
              <a:ext uri="{FF2B5EF4-FFF2-40B4-BE49-F238E27FC236}">
                <a16:creationId xmlns:a16="http://schemas.microsoft.com/office/drawing/2014/main" id="{627D582F-2382-023B-210F-7EC2EC288D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042554"/>
              </p:ext>
            </p:extLst>
          </p:nvPr>
        </p:nvGraphicFramePr>
        <p:xfrm>
          <a:off x="4495800" y="4649688"/>
          <a:ext cx="4333875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59000" imgH="685800" progId="Equation.DSMT4">
                  <p:embed/>
                </p:oleObj>
              </mc:Choice>
              <mc:Fallback>
                <p:oleObj name="Equation" r:id="rId4" imgW="2159000" imgH="6858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4649688"/>
                        <a:ext cx="4333875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3">
            <a:extLst>
              <a:ext uri="{FF2B5EF4-FFF2-40B4-BE49-F238E27FC236}">
                <a16:creationId xmlns:a16="http://schemas.microsoft.com/office/drawing/2014/main" id="{CA5F6144-B825-C2EB-5FBA-503BF0FE6AE1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Esempio di analisi Monte Carlo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03" name="Object 4">
            <a:extLst>
              <a:ext uri="{FF2B5EF4-FFF2-40B4-BE49-F238E27FC236}">
                <a16:creationId xmlns:a16="http://schemas.microsoft.com/office/drawing/2014/main" id="{7DD48780-C18F-6D61-3D9F-B2981705E6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89350" y="3378200"/>
          <a:ext cx="17081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50900" imgH="457200" progId="Equation.DSMT4">
                  <p:embed/>
                </p:oleObj>
              </mc:Choice>
              <mc:Fallback>
                <p:oleObj name="Equation" r:id="rId3" imgW="850900" imgH="457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9350" y="3378200"/>
                        <a:ext cx="170815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4" name="Rectangle 5">
            <a:extLst>
              <a:ext uri="{FF2B5EF4-FFF2-40B4-BE49-F238E27FC236}">
                <a16:creationId xmlns:a16="http://schemas.microsoft.com/office/drawing/2014/main" id="{20B60697-DF19-54A2-89E4-234E8B4C7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971800"/>
            <a:ext cx="800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Equazioni del circuito basate sui parametri Monte Carlo:</a:t>
            </a:r>
            <a:endParaRPr lang="en-US" altLang="it-IT" sz="2400">
              <a:latin typeface="Times" panose="02020603050405020304" pitchFamily="18" charset="0"/>
            </a:endParaRPr>
          </a:p>
        </p:txBody>
      </p:sp>
      <p:graphicFrame>
        <p:nvGraphicFramePr>
          <p:cNvPr id="102405" name="Object 6">
            <a:extLst>
              <a:ext uri="{FF2B5EF4-FFF2-40B4-BE49-F238E27FC236}">
                <a16:creationId xmlns:a16="http://schemas.microsoft.com/office/drawing/2014/main" id="{61B78875-B4D5-A68A-087E-09981FE4A0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3775" y="3459163"/>
          <a:ext cx="171450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54100" imgH="457200" progId="Equation.DSMT4">
                  <p:embed/>
                </p:oleObj>
              </mc:Choice>
              <mc:Fallback>
                <p:oleObj name="Equation" r:id="rId5" imgW="1054100" imgH="4572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3775" y="3459163"/>
                        <a:ext cx="1714500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6" name="Object 11">
            <a:extLst>
              <a:ext uri="{FF2B5EF4-FFF2-40B4-BE49-F238E27FC236}">
                <a16:creationId xmlns:a16="http://schemas.microsoft.com/office/drawing/2014/main" id="{6C9BBA75-A0E2-BDFA-B61C-8049ABDDD0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84900" y="3517900"/>
          <a:ext cx="135096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72808" imgH="241195" progId="Equation.DSMT4">
                  <p:embed/>
                </p:oleObj>
              </mc:Choice>
              <mc:Fallback>
                <p:oleObj name="Equation" r:id="rId7" imgW="672808" imgH="241195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4900" y="3517900"/>
                        <a:ext cx="1350963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7" name="Rectangle 12">
            <a:extLst>
              <a:ext uri="{FF2B5EF4-FFF2-40B4-BE49-F238E27FC236}">
                <a16:creationId xmlns:a16="http://schemas.microsoft.com/office/drawing/2014/main" id="{F58F02F9-5B8F-37A6-19BA-0D284A802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724400"/>
            <a:ext cx="81534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0188" defTabSz="915988">
              <a:spcBef>
                <a:spcPct val="20000"/>
              </a:spcBef>
              <a:buChar char="•"/>
              <a:tabLst>
                <a:tab pos="1825625" algn="ctr"/>
                <a:tab pos="2741613" algn="ctr"/>
                <a:tab pos="3659188" algn="ctr"/>
                <a:tab pos="4575175" algn="ctr"/>
                <a:tab pos="5484813" algn="ctr"/>
                <a:tab pos="6400800" algn="ctr"/>
                <a:tab pos="7316788" algn="ct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15988">
              <a:spcBef>
                <a:spcPct val="20000"/>
              </a:spcBef>
              <a:buChar char="–"/>
              <a:tabLst>
                <a:tab pos="1825625" algn="ctr"/>
                <a:tab pos="2741613" algn="ctr"/>
                <a:tab pos="3659188" algn="ctr"/>
                <a:tab pos="4575175" algn="ctr"/>
                <a:tab pos="5484813" algn="ctr"/>
                <a:tab pos="6400800" algn="ctr"/>
                <a:tab pos="7316788" algn="ct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15988">
              <a:spcBef>
                <a:spcPct val="20000"/>
              </a:spcBef>
              <a:buChar char="•"/>
              <a:tabLst>
                <a:tab pos="1825625" algn="ctr"/>
                <a:tab pos="2741613" algn="ctr"/>
                <a:tab pos="3659188" algn="ctr"/>
                <a:tab pos="4575175" algn="ctr"/>
                <a:tab pos="5484813" algn="ctr"/>
                <a:tab pos="6400800" algn="ctr"/>
                <a:tab pos="7316788" algn="ct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15988">
              <a:spcBef>
                <a:spcPct val="20000"/>
              </a:spcBef>
              <a:buChar char="–"/>
              <a:tabLst>
                <a:tab pos="1825625" algn="ctr"/>
                <a:tab pos="2741613" algn="ctr"/>
                <a:tab pos="3659188" algn="ctr"/>
                <a:tab pos="4575175" algn="ctr"/>
                <a:tab pos="5484813" algn="ctr"/>
                <a:tab pos="6400800" algn="ctr"/>
                <a:tab pos="7316788" algn="ct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15988">
              <a:spcBef>
                <a:spcPct val="20000"/>
              </a:spcBef>
              <a:buChar char="»"/>
              <a:tabLst>
                <a:tab pos="1825625" algn="ctr"/>
                <a:tab pos="2741613" algn="ctr"/>
                <a:tab pos="3659188" algn="ctr"/>
                <a:tab pos="4575175" algn="ctr"/>
                <a:tab pos="5484813" algn="ctr"/>
                <a:tab pos="6400800" algn="ctr"/>
                <a:tab pos="7316788" algn="ct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25625" algn="ctr"/>
                <a:tab pos="2741613" algn="ctr"/>
                <a:tab pos="3659188" algn="ctr"/>
                <a:tab pos="4575175" algn="ctr"/>
                <a:tab pos="5484813" algn="ctr"/>
                <a:tab pos="6400800" algn="ctr"/>
                <a:tab pos="7316788" algn="ct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25625" algn="ctr"/>
                <a:tab pos="2741613" algn="ctr"/>
                <a:tab pos="3659188" algn="ctr"/>
                <a:tab pos="4575175" algn="ctr"/>
                <a:tab pos="5484813" algn="ctr"/>
                <a:tab pos="6400800" algn="ctr"/>
                <a:tab pos="7316788" algn="ct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25625" algn="ctr"/>
                <a:tab pos="2741613" algn="ctr"/>
                <a:tab pos="3659188" algn="ctr"/>
                <a:tab pos="4575175" algn="ctr"/>
                <a:tab pos="5484813" algn="ctr"/>
                <a:tab pos="6400800" algn="ctr"/>
                <a:tab pos="7316788" algn="ct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25625" algn="ctr"/>
                <a:tab pos="2741613" algn="ctr"/>
                <a:tab pos="3659188" algn="ctr"/>
                <a:tab pos="4575175" algn="ctr"/>
                <a:tab pos="5484813" algn="ctr"/>
                <a:tab pos="6400800" algn="ctr"/>
                <a:tab pos="7316788" algn="ct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	Avg	Nom.	Stdev	Max	WC-max	Min	WC-Min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Vo (V)	4.96	5.00	0.30	5.70	5.87	4.37	4.20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Is (mA)	0.276	0.278	0.0173	0.310	 0.322	0.242	0.238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P (mW)	4.12	4.17	0.490	5.04	--	3.29	--</a:t>
            </a:r>
          </a:p>
        </p:txBody>
      </p:sp>
      <p:graphicFrame>
        <p:nvGraphicFramePr>
          <p:cNvPr id="102408" name="Object 13">
            <a:extLst>
              <a:ext uri="{FF2B5EF4-FFF2-40B4-BE49-F238E27FC236}">
                <a16:creationId xmlns:a16="http://schemas.microsoft.com/office/drawing/2014/main" id="{10060D5D-A113-CDCB-75AE-8B0216E59B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81275" y="1911350"/>
          <a:ext cx="3217863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159000" imgH="685800" progId="Equation.DSMT4">
                  <p:embed/>
                </p:oleObj>
              </mc:Choice>
              <mc:Fallback>
                <p:oleObj name="Equation" r:id="rId9" imgW="2159000" imgH="6858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1275" y="1911350"/>
                        <a:ext cx="3217863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9" name="Rectangle 14">
            <a:extLst>
              <a:ext uri="{FF2B5EF4-FFF2-40B4-BE49-F238E27FC236}">
                <a16:creationId xmlns:a16="http://schemas.microsoft.com/office/drawing/2014/main" id="{1D8A3C0B-94B0-9F67-9180-9F3DDF09E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5240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Definizione dei parametri:</a:t>
            </a:r>
          </a:p>
        </p:txBody>
      </p:sp>
      <p:sp>
        <p:nvSpPr>
          <p:cNvPr id="102410" name="Rectangle 15">
            <a:extLst>
              <a:ext uri="{FF2B5EF4-FFF2-40B4-BE49-F238E27FC236}">
                <a16:creationId xmlns:a16="http://schemas.microsoft.com/office/drawing/2014/main" id="{B99D5866-C0C2-C3E6-D744-B4918F995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4327525"/>
            <a:ext cx="1371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>
                <a:latin typeface="Times" panose="02020603050405020304" pitchFamily="18" charset="0"/>
              </a:rPr>
              <a:t>Risultati:</a:t>
            </a:r>
            <a:endParaRPr lang="en-US" altLang="it-IT" sz="2400">
              <a:latin typeface="Times" panose="02020603050405020304" pitchFamily="18" charset="0"/>
            </a:endParaRP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CBAC67F5-9FFF-CED7-AF45-01EB08D49FF5}"/>
              </a:ext>
            </a:extLst>
          </p:cNvPr>
          <p:cNvSpPr txBox="1">
            <a:spLocks/>
          </p:cNvSpPr>
          <p:nvPr/>
        </p:nvSpPr>
        <p:spPr>
          <a:xfrm>
            <a:off x="611189" y="908050"/>
            <a:ext cx="7200900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Esempio di analisi Monte Carlo (</a:t>
            </a:r>
            <a:r>
              <a:rPr lang="it-IT" altLang="it-IT" sz="3200" dirty="0" err="1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</a:t>
            </a:r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3">
            <a:extLst>
              <a:ext uri="{FF2B5EF4-FFF2-40B4-BE49-F238E27FC236}">
                <a16:creationId xmlns:a16="http://schemas.microsoft.com/office/drawing/2014/main" id="{F0158F0A-D2FA-B4DF-FAB6-1377DE77391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835150"/>
            <a:ext cx="7921625" cy="41148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it-IT" altLang="it-IT" sz="2400" dirty="0"/>
              <a:t>Molti parametri di un circuito sono legati alla temperatura.</a:t>
            </a:r>
          </a:p>
          <a:p>
            <a:pPr eaLnBrk="1" hangingPunct="1">
              <a:buFontTx/>
              <a:buNone/>
            </a:pPr>
            <a:r>
              <a:rPr lang="it-IT" altLang="it-IT" sz="2800" dirty="0"/>
              <a:t>	   </a:t>
            </a:r>
            <a:r>
              <a:rPr lang="it-IT" altLang="it-IT" sz="2400" dirty="0"/>
              <a:t>P = </a:t>
            </a:r>
            <a:r>
              <a:rPr lang="it-IT" altLang="it-IT" sz="2400" dirty="0" err="1"/>
              <a:t>P</a:t>
            </a:r>
            <a:r>
              <a:rPr lang="it-IT" altLang="it-IT" sz="2400" baseline="-25000" dirty="0" err="1"/>
              <a:t>nom</a:t>
            </a:r>
            <a:r>
              <a:rPr lang="it-IT" altLang="it-IT" sz="2400" dirty="0"/>
              <a:t>(1+</a:t>
            </a:r>
            <a:r>
              <a:rPr lang="it-IT" altLang="it-IT" sz="2400" dirty="0">
                <a:sym typeface="Symbol" panose="05050102010706020507" pitchFamily="18" charset="2"/>
              </a:rPr>
              <a:t></a:t>
            </a:r>
            <a:r>
              <a:rPr lang="it-IT" altLang="it-IT" sz="2400" baseline="-25000" dirty="0">
                <a:sym typeface="Symbol" panose="05050102010706020507" pitchFamily="18" charset="2"/>
              </a:rPr>
              <a:t>1</a:t>
            </a:r>
            <a:r>
              <a:rPr lang="it-IT" altLang="it-IT" sz="2400" dirty="0">
                <a:sym typeface="Symbol" panose="05050102010706020507" pitchFamily="18" charset="2"/>
              </a:rPr>
              <a:t>∆T+ </a:t>
            </a:r>
            <a:r>
              <a:rPr lang="it-IT" altLang="it-IT" sz="2400" baseline="-25000" dirty="0">
                <a:sym typeface="Symbol" panose="05050102010706020507" pitchFamily="18" charset="2"/>
              </a:rPr>
              <a:t>2</a:t>
            </a:r>
            <a:r>
              <a:rPr lang="it-IT" altLang="it-IT" sz="2400" dirty="0">
                <a:sym typeface="Symbol" panose="05050102010706020507" pitchFamily="18" charset="2"/>
              </a:rPr>
              <a:t>∆T</a:t>
            </a:r>
            <a:r>
              <a:rPr lang="it-IT" altLang="it-IT" sz="2400" baseline="30000" dirty="0">
                <a:sym typeface="Symbol" panose="05050102010706020507" pitchFamily="18" charset="2"/>
              </a:rPr>
              <a:t>2</a:t>
            </a:r>
            <a:r>
              <a:rPr lang="it-IT" altLang="it-IT" sz="2400" dirty="0">
                <a:sym typeface="Symbol" panose="05050102010706020507" pitchFamily="18" charset="2"/>
              </a:rPr>
              <a:t>) dove ∆T = T-</a:t>
            </a:r>
            <a:r>
              <a:rPr lang="it-IT" altLang="it-IT" sz="2400" dirty="0" err="1">
                <a:sym typeface="Symbol" panose="05050102010706020507" pitchFamily="18" charset="2"/>
              </a:rPr>
              <a:t>T</a:t>
            </a:r>
            <a:r>
              <a:rPr lang="it-IT" altLang="it-IT" sz="2400" baseline="-25000" dirty="0" err="1">
                <a:sym typeface="Symbol" panose="05050102010706020507" pitchFamily="18" charset="2"/>
              </a:rPr>
              <a:t>nom</a:t>
            </a:r>
            <a:endParaRPr lang="it-IT" altLang="it-IT" sz="2400" dirty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it-IT" altLang="it-IT" sz="2400" dirty="0">
                <a:sym typeface="Symbol" panose="05050102010706020507" pitchFamily="18" charset="2"/>
              </a:rPr>
              <a:t>	    </a:t>
            </a:r>
            <a:r>
              <a:rPr lang="it-IT" altLang="it-IT" sz="2400" dirty="0" err="1">
                <a:sym typeface="Symbol" panose="05050102010706020507" pitchFamily="18" charset="2"/>
              </a:rPr>
              <a:t>P</a:t>
            </a:r>
            <a:r>
              <a:rPr lang="it-IT" altLang="it-IT" sz="2400" baseline="-25000" dirty="0" err="1">
                <a:sym typeface="Symbol" panose="05050102010706020507" pitchFamily="18" charset="2"/>
              </a:rPr>
              <a:t>nom</a:t>
            </a:r>
            <a:r>
              <a:rPr lang="it-IT" altLang="it-IT" sz="2400" dirty="0">
                <a:sym typeface="Symbol" panose="05050102010706020507" pitchFamily="18" charset="2"/>
              </a:rPr>
              <a:t> è definita a </a:t>
            </a:r>
            <a:r>
              <a:rPr lang="it-IT" altLang="it-IT" sz="2400" dirty="0" err="1">
                <a:sym typeface="Symbol" panose="05050102010706020507" pitchFamily="18" charset="2"/>
              </a:rPr>
              <a:t>T</a:t>
            </a:r>
            <a:r>
              <a:rPr lang="it-IT" altLang="it-IT" sz="2400" baseline="-25000" dirty="0" err="1">
                <a:sym typeface="Symbol" panose="05050102010706020507" pitchFamily="18" charset="2"/>
              </a:rPr>
              <a:t>nom</a:t>
            </a:r>
            <a:endParaRPr lang="it-IT" altLang="it-IT" sz="2400" dirty="0">
              <a:sym typeface="Symbol" panose="05050102010706020507" pitchFamily="18" charset="2"/>
            </a:endParaRPr>
          </a:p>
          <a:p>
            <a:pPr eaLnBrk="1" hangingPunct="1"/>
            <a:r>
              <a:rPr lang="it-IT" altLang="it-IT" sz="2400" dirty="0">
                <a:sym typeface="Symbol" panose="05050102010706020507" pitchFamily="18" charset="2"/>
              </a:rPr>
              <a:t>Molte versioni di SPICE consentono di specificare TNOM, T, TC1(</a:t>
            </a:r>
            <a:r>
              <a:rPr lang="it-IT" altLang="it-IT" sz="2400" baseline="-25000" dirty="0">
                <a:sym typeface="Symbol" panose="05050102010706020507" pitchFamily="18" charset="2"/>
              </a:rPr>
              <a:t>1</a:t>
            </a:r>
            <a:r>
              <a:rPr lang="it-IT" altLang="it-IT" sz="2400" dirty="0">
                <a:sym typeface="Symbol" panose="05050102010706020507" pitchFamily="18" charset="2"/>
              </a:rPr>
              <a:t>), TC2(</a:t>
            </a:r>
            <a:r>
              <a:rPr lang="it-IT" altLang="it-IT" sz="2400" baseline="-25000" dirty="0">
                <a:sym typeface="Symbol" panose="05050102010706020507" pitchFamily="18" charset="2"/>
              </a:rPr>
              <a:t>2</a:t>
            </a:r>
            <a:r>
              <a:rPr lang="it-IT" altLang="it-IT" sz="2400" dirty="0">
                <a:sym typeface="Symbol" panose="05050102010706020507" pitchFamily="18" charset="2"/>
              </a:rPr>
              <a:t>).</a:t>
            </a:r>
          </a:p>
          <a:p>
            <a:pPr eaLnBrk="1" hangingPunct="1"/>
            <a:r>
              <a:rPr lang="it-IT" altLang="it-IT" sz="2400" dirty="0">
                <a:sym typeface="Symbol" panose="05050102010706020507" pitchFamily="18" charset="2"/>
              </a:rPr>
              <a:t>Modello di temperatura in SPICE per una resistenza:</a:t>
            </a:r>
          </a:p>
          <a:p>
            <a:pPr eaLnBrk="1" hangingPunct="1">
              <a:buFontTx/>
              <a:buNone/>
            </a:pPr>
            <a:r>
              <a:rPr lang="it-IT" altLang="it-IT" sz="2400" baseline="-25000" dirty="0">
                <a:sym typeface="Symbol" panose="05050102010706020507" pitchFamily="18" charset="2"/>
              </a:rPr>
              <a:t>	</a:t>
            </a:r>
            <a:r>
              <a:rPr lang="it-IT" altLang="it-IT" sz="2400" dirty="0">
                <a:sym typeface="Symbol" panose="05050102010706020507" pitchFamily="18" charset="2"/>
              </a:rPr>
              <a:t>R(T) = R(TNOM)*[1+TC1*(T-TNOM)+TC2*(T-TNOM)</a:t>
            </a:r>
            <a:r>
              <a:rPr lang="it-IT" altLang="it-IT" sz="2400" baseline="30000" dirty="0">
                <a:sym typeface="Symbol" panose="05050102010706020507" pitchFamily="18" charset="2"/>
              </a:rPr>
              <a:t>2</a:t>
            </a:r>
            <a:r>
              <a:rPr lang="it-IT" altLang="it-IT" sz="2400" dirty="0">
                <a:sym typeface="Symbol" panose="05050102010706020507" pitchFamily="18" charset="2"/>
              </a:rPr>
              <a:t>]</a:t>
            </a:r>
          </a:p>
          <a:p>
            <a:pPr eaLnBrk="1" hangingPunct="1"/>
            <a:r>
              <a:rPr lang="it-IT" altLang="it-IT" sz="2400" dirty="0">
                <a:sym typeface="Symbol" panose="05050102010706020507" pitchFamily="18" charset="2"/>
              </a:rPr>
              <a:t>Molti altri componenti hanno modelli simili.</a:t>
            </a:r>
            <a:endParaRPr lang="it-IT" altLang="it-IT" sz="2400" baseline="-25000" dirty="0">
              <a:sym typeface="Symbol" panose="05050102010706020507" pitchFamily="18" charset="2"/>
            </a:endParaRP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2488F261-6438-CBEF-7419-C6463CBCE86E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Coefficienti di temperatura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Content Placeholder 7">
            <a:extLst>
              <a:ext uri="{FF2B5EF4-FFF2-40B4-BE49-F238E27FC236}">
                <a16:creationId xmlns:a16="http://schemas.microsoft.com/office/drawing/2014/main" id="{2BCCB281-369A-D782-FD2C-51429FC44C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1844675"/>
            <a:ext cx="7921625" cy="2546350"/>
          </a:xfrm>
        </p:spPr>
        <p:txBody>
          <a:bodyPr/>
          <a:lstStyle/>
          <a:p>
            <a:pPr marL="346075" indent="-346075" eaLnBrk="1" hangingPunct="1">
              <a:spcBef>
                <a:spcPts val="675"/>
              </a:spcBef>
              <a:buFontTx/>
              <a:buChar char="•"/>
            </a:pPr>
            <a:r>
              <a:rPr lang="it-IT" altLang="it-IT" sz="2800" dirty="0"/>
              <a:t>La maggior parte dei parametri circuitali varia tra meno del </a:t>
            </a:r>
            <a:r>
              <a:rPr lang="it-IT" altLang="it-IT" sz="2800" dirty="0">
                <a:sym typeface="Symbol" panose="05050102010706020507" pitchFamily="18" charset="2"/>
              </a:rPr>
              <a:t>±</a:t>
            </a:r>
            <a:r>
              <a:rPr lang="it-IT" altLang="it-IT" sz="2800" dirty="0"/>
              <a:t> 1 % a oltre il </a:t>
            </a:r>
            <a:r>
              <a:rPr lang="it-IT" altLang="it-IT" sz="2800" dirty="0">
                <a:sym typeface="Symbol" panose="05050102010706020507" pitchFamily="18" charset="2"/>
              </a:rPr>
              <a:t>±</a:t>
            </a:r>
            <a:r>
              <a:rPr lang="it-IT" altLang="it-IT" sz="2800" dirty="0"/>
              <a:t> 50%.</a:t>
            </a:r>
            <a:endParaRPr lang="it-IT" altLang="it-IT" sz="2800" dirty="0">
              <a:sym typeface="Symbol" panose="05050102010706020507" pitchFamily="18" charset="2"/>
            </a:endParaRPr>
          </a:p>
          <a:p>
            <a:pPr marL="346075" indent="-346075" eaLnBrk="1" hangingPunct="1">
              <a:spcBef>
                <a:spcPts val="675"/>
              </a:spcBef>
              <a:buFontTx/>
              <a:buChar char="•"/>
            </a:pPr>
            <a:r>
              <a:rPr lang="it-IT" altLang="it-IT" sz="2800" dirty="0">
                <a:sym typeface="Symbol" panose="05050102010706020507" pitchFamily="18" charset="2"/>
              </a:rPr>
              <a:t>Di conseguenza, è inutile esprimere i risultati con più di 3 cifre significative.</a:t>
            </a:r>
          </a:p>
          <a:p>
            <a:pPr marL="346075" indent="-346075" eaLnBrk="1" hangingPunct="1">
              <a:spcBef>
                <a:spcPts val="675"/>
              </a:spcBef>
              <a:buFontTx/>
              <a:buChar char="•"/>
            </a:pPr>
            <a:r>
              <a:rPr lang="it-IT" altLang="it-IT" sz="2800" dirty="0">
                <a:sym typeface="Symbol" panose="05050102010706020507" pitchFamily="18" charset="2"/>
              </a:rPr>
              <a:t>Un numero maggiore di cifre può essere usato duranti i calcoli, ma nel testo i risultati saranno indicati con 3 cifre significative: </a:t>
            </a:r>
            <a:r>
              <a:rPr lang="it-IT" altLang="it-IT" sz="2800" dirty="0"/>
              <a:t>2.03 </a:t>
            </a:r>
            <a:r>
              <a:rPr lang="it-IT" altLang="it-IT" sz="2800" dirty="0" err="1"/>
              <a:t>mA</a:t>
            </a:r>
            <a:r>
              <a:rPr lang="it-IT" altLang="it-IT" sz="2800" dirty="0"/>
              <a:t>, 5.72 V, 43.6 </a:t>
            </a:r>
            <a:r>
              <a:rPr lang="it-IT" altLang="it-IT" sz="2800" dirty="0" err="1"/>
              <a:t>nA</a:t>
            </a:r>
            <a:r>
              <a:rPr lang="it-IT" altLang="it-IT" sz="2800" dirty="0">
                <a:sym typeface="Symbol" panose="05050102010706020507" pitchFamily="18" charset="2"/>
              </a:rPr>
              <a:t>.</a:t>
            </a:r>
          </a:p>
          <a:p>
            <a:pPr marL="346075" indent="-346075" eaLnBrk="1" hangingPunct="1">
              <a:spcBef>
                <a:spcPts val="675"/>
              </a:spcBef>
              <a:buFontTx/>
              <a:buChar char="•"/>
            </a:pPr>
            <a:endParaRPr lang="it-IT" altLang="it-IT" sz="2800" dirty="0"/>
          </a:p>
        </p:txBody>
      </p:sp>
      <p:sp>
        <p:nvSpPr>
          <p:cNvPr id="106500" name="Slide Number Placeholder 6">
            <a:extLst>
              <a:ext uri="{FF2B5EF4-FFF2-40B4-BE49-F238E27FC236}">
                <a16:creationId xmlns:a16="http://schemas.microsoft.com/office/drawing/2014/main" id="{0DF97E82-4240-6999-CB75-043B9FD5A2E1}"/>
              </a:ext>
            </a:extLst>
          </p:cNvPr>
          <p:cNvSpPr txBox="1">
            <a:spLocks/>
          </p:cNvSpPr>
          <p:nvPr/>
        </p:nvSpPr>
        <p:spPr bwMode="auto">
          <a:xfrm>
            <a:off x="8686800" y="6629400"/>
            <a:ext cx="39370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864" tIns="9144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766763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031875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1241425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1698625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155825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2613025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070225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Pct val="80000"/>
              <a:buFontTx/>
              <a:buNone/>
            </a:pPr>
            <a:fld id="{E74C57B6-3E7A-4D68-B54B-7FCF2A65D9BD}" type="slidenum">
              <a:rPr lang="en-US" altLang="it-IT" sz="800">
                <a:cs typeface="Times New Roman" panose="02020603050405020304" pitchFamily="18" charset="0"/>
              </a:rPr>
              <a:pPr>
                <a:spcBef>
                  <a:spcPct val="0"/>
                </a:spcBef>
                <a:buSzPct val="80000"/>
                <a:buFontTx/>
                <a:buNone/>
              </a:pPr>
              <a:t>51</a:t>
            </a:fld>
            <a:endParaRPr lang="en-US" altLang="it-IT" sz="800">
              <a:cs typeface="Times New Roman" panose="02020603050405020304" pitchFamily="18" charset="0"/>
            </a:endParaRP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F89FC93C-DBCD-BC75-8C4B-E687201DEB1D}"/>
              </a:ext>
            </a:extLst>
          </p:cNvPr>
          <p:cNvSpPr txBox="1">
            <a:spLocks/>
          </p:cNvSpPr>
          <p:nvPr/>
        </p:nvSpPr>
        <p:spPr>
          <a:xfrm>
            <a:off x="1331913" y="908050"/>
            <a:ext cx="6480175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>
                <a:solidFill>
                  <a:srgbClr val="1A92D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Precisione numerica</a:t>
            </a:r>
            <a:endParaRPr lang="it-IT" sz="3200" dirty="0">
              <a:solidFill>
                <a:srgbClr val="1A92D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sentazione vuota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esentazione vuota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C:\Programmi\Microsoft Office\Modelli\Presentazione vuota.pot</Template>
  <TotalTime>714</TotalTime>
  <Words>3147</Words>
  <Application>Microsoft Office PowerPoint</Application>
  <PresentationFormat>Presentazione su schermo (4:3)</PresentationFormat>
  <Paragraphs>409</Paragraphs>
  <Slides>51</Slides>
  <Notes>50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51</vt:i4>
      </vt:variant>
    </vt:vector>
  </HeadingPairs>
  <TitlesOfParts>
    <vt:vector size="59" baseType="lpstr">
      <vt:lpstr>Arial</vt:lpstr>
      <vt:lpstr>Calibri</vt:lpstr>
      <vt:lpstr>Symbol</vt:lpstr>
      <vt:lpstr>Times</vt:lpstr>
      <vt:lpstr>Times New Roman</vt:lpstr>
      <vt:lpstr>Presentazione vuota</vt:lpstr>
      <vt:lpstr>Equation</vt:lpstr>
      <vt:lpstr>Equazione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The McGraw-Hill Companies,srl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The McGraw-Hill Companies,srl</dc:creator>
  <cp:lastModifiedBy>Natale, Luigi</cp:lastModifiedBy>
  <cp:revision>159</cp:revision>
  <dcterms:created xsi:type="dcterms:W3CDTF">2002-11-12T11:22:46Z</dcterms:created>
  <dcterms:modified xsi:type="dcterms:W3CDTF">2023-01-31T14:09:36Z</dcterms:modified>
</cp:coreProperties>
</file>