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</p:sldMasterIdLst>
  <p:notesMasterIdLst>
    <p:notesMasterId r:id="rId40"/>
  </p:notesMasterIdLst>
  <p:handoutMasterIdLst>
    <p:handoutMasterId r:id="rId41"/>
  </p:handoutMasterIdLst>
  <p:sldIdLst>
    <p:sldId id="313" r:id="rId2"/>
    <p:sldId id="322" r:id="rId3"/>
    <p:sldId id="264" r:id="rId4"/>
    <p:sldId id="348" r:id="rId5"/>
    <p:sldId id="336" r:id="rId6"/>
    <p:sldId id="335" r:id="rId7"/>
    <p:sldId id="378" r:id="rId8"/>
    <p:sldId id="351" r:id="rId9"/>
    <p:sldId id="352" r:id="rId10"/>
    <p:sldId id="353" r:id="rId11"/>
    <p:sldId id="344" r:id="rId12"/>
    <p:sldId id="341" r:id="rId13"/>
    <p:sldId id="342" r:id="rId14"/>
    <p:sldId id="343" r:id="rId15"/>
    <p:sldId id="365" r:id="rId16"/>
    <p:sldId id="354" r:id="rId17"/>
    <p:sldId id="340" r:id="rId18"/>
    <p:sldId id="357" r:id="rId19"/>
    <p:sldId id="280" r:id="rId20"/>
    <p:sldId id="369" r:id="rId21"/>
    <p:sldId id="370" r:id="rId22"/>
    <p:sldId id="372" r:id="rId23"/>
    <p:sldId id="520" r:id="rId24"/>
    <p:sldId id="298" r:id="rId25"/>
    <p:sldId id="380" r:id="rId26"/>
    <p:sldId id="521" r:id="rId27"/>
    <p:sldId id="375" r:id="rId28"/>
    <p:sldId id="300" r:id="rId29"/>
    <p:sldId id="301" r:id="rId30"/>
    <p:sldId id="360" r:id="rId31"/>
    <p:sldId id="303" r:id="rId32"/>
    <p:sldId id="304" r:id="rId33"/>
    <p:sldId id="362" r:id="rId34"/>
    <p:sldId id="331" r:id="rId35"/>
    <p:sldId id="363" r:id="rId36"/>
    <p:sldId id="305" r:id="rId37"/>
    <p:sldId id="309" r:id="rId38"/>
    <p:sldId id="316" r:id="rId39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930">
          <p15:clr>
            <a:srgbClr val="A4A3A4"/>
          </p15:clr>
        </p15:guide>
        <p15:guide id="5" pos="4830">
          <p15:clr>
            <a:srgbClr val="A4A3A4"/>
          </p15:clr>
        </p15:guide>
        <p15:guide id="6" pos="5397">
          <p15:clr>
            <a:srgbClr val="A4A3A4"/>
          </p15:clr>
        </p15:guide>
        <p15:guide id="7" orient="horz" pos="482">
          <p15:clr>
            <a:srgbClr val="A4A3A4"/>
          </p15:clr>
        </p15:guide>
        <p15:guide id="8" orient="horz" pos="1298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orient="horz" pos="8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2"/>
    <p:restoredTop sz="94615"/>
  </p:normalViewPr>
  <p:slideViewPr>
    <p:cSldViewPr snapToGrid="0">
      <p:cViewPr>
        <p:scale>
          <a:sx n="66" d="100"/>
          <a:sy n="66" d="100"/>
        </p:scale>
        <p:origin x="1476" y="516"/>
      </p:cViewPr>
      <p:guideLst>
        <p:guide orient="horz" pos="2160"/>
        <p:guide pos="2880"/>
        <p:guide pos="363"/>
        <p:guide pos="930"/>
        <p:guide pos="4830"/>
        <p:guide pos="5397"/>
        <p:guide orient="horz" pos="482"/>
        <p:guide orient="horz" pos="1298"/>
        <p:guide orient="horz" pos="3838"/>
        <p:guide orient="horz" pos="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0" d="100"/>
          <a:sy n="40" d="100"/>
        </p:scale>
        <p:origin x="-139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C4981C9-EBB9-BE53-F6BD-35A473269A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08088BE-97CA-A461-86B1-86F529F592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BCA4165-63A2-9079-06D3-37863C5FDC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AA54E91-C342-1E68-3CE1-6D47C0A201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11F249D-3802-E9A5-4284-B37660C51B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100C023-0E4A-A412-544C-740C506F0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943E5D8-C245-4BB4-C4BE-0EE76A31D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1B9978C-44AE-8C4F-789C-87C31FBBA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8324013-D83D-53AA-A60A-635CEF8A2E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412973A-AA54-1F2D-75B0-9F75EE189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CAA0678-AF30-3260-AB5B-7F11568A4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DCEEDB7-3AC9-A636-C296-2D6ACCEDC2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387F082-B1FD-2909-1929-195F091AB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77F2FF8-71A8-166A-A028-D797BF72B9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A8DA335-463E-97D1-6613-792592F075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B4E0BC4-36CA-4DF2-C757-C43E8B30D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32F257A-6822-A658-B496-9EA5B0CE12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366DAE7-96A0-E8E0-3671-B1FE00F09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50DED64-8114-C714-595C-C2EF4656DA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CF6AA81-8710-6CFC-56B8-044B499EA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B25BA4D-155C-9962-B480-33684D9E0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0A1F4FD-10CE-5E29-0A37-40E64B8B2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D1675F1-4E03-24A7-3B90-5764F5772C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6C04E28-CAD3-97B4-3A66-1B4DAFCDDA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CE475BB-8D8E-602A-772F-48D6F0E3BA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B986502-A8B5-A075-B482-071B85486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8F48A18-29ED-5882-E9AA-8C54F435CE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87023FC-104D-4788-E91D-3A0F8093E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80E7BB0-4B30-52D8-9292-F80B582535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82A69B6-F945-C952-FE53-4F4819C2F4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FA0CC77-1030-B187-7207-79E236BA6A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3D549CD-562E-140B-D170-A7D468BFF9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6112CA6-7C53-2E75-AEA5-C529E449C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1F3E840C-8AD8-401B-99AD-5557FD229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31BE5A0C-499B-6854-A2A0-02629796B1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9EFF3C5A-7DEF-4DB3-6C1B-84C04C5E53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407EF44-4986-34A3-0526-9120D22D7C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CD67F29-0213-356B-EE77-9EDD76CEC0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9055C7E-A851-E978-457F-6CAE3039B8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B2AFAFC-B742-5B36-C453-82FF23C58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5585885-4F2A-3033-D8FA-4244037CCE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4A1A3A81-BE8A-06C4-5E51-52B6D1A003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544A323-1140-84F0-3BB5-28D9E4FA57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C07F7CD-637D-F5D6-DC8D-48009783ED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75FBF55-5817-A2E9-B9F1-3966398E7B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0"/>
            <a:ext cx="148431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42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5">
            <a:extLst>
              <a:ext uri="{FF2B5EF4-FFF2-40B4-BE49-F238E27FC236}">
                <a16:creationId xmlns:a16="http://schemas.microsoft.com/office/drawing/2014/main" id="{1D67EF5A-9442-9C1D-A4DC-8D69AB92F40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9144000" cy="400050"/>
          </a:xfrm>
          <a:prstGeom prst="rect">
            <a:avLst/>
          </a:prstGeom>
          <a:solidFill>
            <a:srgbClr val="00A6DD"/>
          </a:solidFill>
          <a:ln>
            <a:noFill/>
          </a:ln>
        </p:spPr>
        <p:txBody>
          <a:bodyPr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</a:t>
            </a:r>
            <a:r>
              <a:rPr lang="en-GB" sz="2000" b="0" u="none" dirty="0">
                <a:solidFill>
                  <a:schemeClr val="bg1"/>
                </a:solidFill>
                <a:latin typeface="+mn-lt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Le chiavi per lo studio della chimica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20A1217-D573-45C9-2F14-85ECC505A7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0"/>
            <a:ext cx="148431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470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40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0B0ED7-5034-6DB1-8EE8-D3CF3FC187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788"/>
            <a:ext cx="9144000" cy="431800"/>
          </a:xfrm>
          <a:prstGeom prst="rect">
            <a:avLst/>
          </a:prstGeom>
          <a:solidFill>
            <a:srgbClr val="00A6D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6994E489-4A62-E814-C105-C9E438D649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34138"/>
            <a:ext cx="4581525" cy="430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CHIMICA La natura molecolare della materia e delle sue trasformazioni, 5ED</a:t>
            </a:r>
            <a:b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</a:t>
            </a: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Martin </a:t>
            </a:r>
            <a:r>
              <a:rPr lang="it-IT" altLang="it-IT" sz="1100" b="1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Silberberg</a:t>
            </a: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Patricia </a:t>
            </a:r>
            <a:r>
              <a:rPr lang="it-IT" altLang="it-IT" sz="1100" b="1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Amateis</a:t>
            </a: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a cura di Silvia Licoccia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7532682D-6320-770F-A53F-F8EEFE0200F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94413" y="6427788"/>
            <a:ext cx="2486025" cy="430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100" b="1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100" b="1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1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029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DB2B1639-C25C-C004-4201-AD87E0175F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438" y="6342063"/>
            <a:ext cx="5635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 kern="1200">
          <a:solidFill>
            <a:srgbClr val="B22025"/>
          </a:solidFill>
          <a:latin typeface="+mn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B22025"/>
          </a:solidFill>
          <a:latin typeface="Calibri" panose="020F05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magine 1">
            <a:extLst>
              <a:ext uri="{FF2B5EF4-FFF2-40B4-BE49-F238E27FC236}">
                <a16:creationId xmlns:a16="http://schemas.microsoft.com/office/drawing/2014/main" id="{F06AA16F-A85E-5262-E9D4-D8E238D25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658813"/>
            <a:ext cx="3995737" cy="55403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itle 3">
            <a:extLst>
              <a:ext uri="{FF2B5EF4-FFF2-40B4-BE49-F238E27FC236}">
                <a16:creationId xmlns:a16="http://schemas.microsoft.com/office/drawing/2014/main" id="{D93AB9CD-C4C6-0449-91A8-060A7465F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060575"/>
            <a:ext cx="399573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altLang="en-US" sz="4800" b="1">
                <a:solidFill>
                  <a:srgbClr val="EF5847"/>
                </a:solidFill>
                <a:latin typeface="Calibri" panose="020F0502020204030204" pitchFamily="34" charset="0"/>
              </a:rPr>
              <a:t>Capitolo 1</a:t>
            </a:r>
            <a:br>
              <a:rPr lang="it-IT" altLang="en-US" sz="4800" b="1">
                <a:solidFill>
                  <a:srgbClr val="EF5847"/>
                </a:solidFill>
                <a:latin typeface="Calibri" panose="020F0502020204030204" pitchFamily="34" charset="0"/>
              </a:rPr>
            </a:br>
            <a:br>
              <a:rPr lang="it-IT" altLang="en-US" sz="4800" b="1">
                <a:solidFill>
                  <a:srgbClr val="EF5847"/>
                </a:solidFill>
                <a:latin typeface="Calibri" panose="020F0502020204030204" pitchFamily="34" charset="0"/>
              </a:rPr>
            </a:br>
            <a:r>
              <a:rPr lang="it-IT" altLang="it-IT" sz="4800" b="1">
                <a:solidFill>
                  <a:srgbClr val="EF5847"/>
                </a:solidFill>
                <a:latin typeface="Calibri" panose="020F0502020204030204" pitchFamily="34" charset="0"/>
              </a:rPr>
              <a:t>Le chiavi per lo studio della chimica</a:t>
            </a:r>
            <a:endParaRPr lang="it-IT" altLang="en-US" sz="4800" b="1">
              <a:solidFill>
                <a:srgbClr val="EF5847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B0310F1D-433A-0FE1-A2DF-17AFE13B9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060575"/>
            <a:ext cx="799147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450" rIns="0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800">
                <a:latin typeface="Calibri" panose="020F0502020204030204" pitchFamily="34" charset="0"/>
              </a:rPr>
              <a:t>La chimica è lo studio della </a:t>
            </a:r>
            <a:r>
              <a:rPr lang="en-US" altLang="it-IT" sz="2800" b="1" i="1">
                <a:latin typeface="Calibri" panose="020F0502020204030204" pitchFamily="34" charset="0"/>
              </a:rPr>
              <a:t>materia</a:t>
            </a:r>
            <a:r>
              <a:rPr lang="en-US" altLang="it-IT" sz="2800">
                <a:latin typeface="Calibri" panose="020F0502020204030204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it-IT" sz="2800">
                <a:latin typeface="Calibri" panose="020F0502020204030204" pitchFamily="34" charset="0"/>
              </a:rPr>
              <a:t>	delle sue </a:t>
            </a:r>
            <a:r>
              <a:rPr lang="en-US" altLang="it-IT" sz="2800" b="1" i="1">
                <a:latin typeface="Calibri" panose="020F0502020204030204" pitchFamily="34" charset="0"/>
              </a:rPr>
              <a:t>proprietà</a:t>
            </a:r>
            <a:r>
              <a:rPr lang="en-US" altLang="it-IT" sz="2800">
                <a:latin typeface="Calibri" panose="020F0502020204030204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it-IT" sz="2800">
                <a:latin typeface="Calibri" panose="020F0502020204030204" pitchFamily="34" charset="0"/>
              </a:rPr>
              <a:t>		delle </a:t>
            </a:r>
            <a:r>
              <a:rPr lang="en-US" altLang="it-IT" sz="2800" b="1" i="1">
                <a:latin typeface="Calibri" panose="020F0502020204030204" pitchFamily="34" charset="0"/>
              </a:rPr>
              <a:t>trasformazioni </a:t>
            </a:r>
            <a:r>
              <a:rPr lang="en-US" altLang="it-IT" sz="2800">
                <a:latin typeface="Calibri" panose="020F0502020204030204" pitchFamily="34" charset="0"/>
              </a:rPr>
              <a:t>subite dalla materia </a:t>
            </a:r>
          </a:p>
          <a:p>
            <a:pPr>
              <a:lnSpc>
                <a:spcPct val="150000"/>
              </a:lnSpc>
            </a:pPr>
            <a:r>
              <a:rPr lang="en-US" altLang="it-IT" sz="2800">
                <a:latin typeface="Calibri" panose="020F0502020204030204" pitchFamily="34" charset="0"/>
              </a:rPr>
              <a:t>			e</a:t>
            </a:r>
          </a:p>
          <a:p>
            <a:pPr>
              <a:lnSpc>
                <a:spcPct val="150000"/>
              </a:lnSpc>
            </a:pPr>
            <a:r>
              <a:rPr lang="en-US" altLang="it-IT" sz="2800">
                <a:latin typeface="Calibri" panose="020F0502020204030204" pitchFamily="34" charset="0"/>
              </a:rPr>
              <a:t>	dell</a:t>
            </a:r>
            <a:r>
              <a:rPr lang="en-US" altLang="ja-JP" sz="2800">
                <a:latin typeface="Calibri" panose="020F0502020204030204" pitchFamily="34" charset="0"/>
              </a:rPr>
              <a:t>'</a:t>
            </a:r>
            <a:r>
              <a:rPr lang="en-US" altLang="ja-JP" sz="2800" b="1" i="1">
                <a:latin typeface="Calibri" panose="020F0502020204030204" pitchFamily="34" charset="0"/>
              </a:rPr>
              <a:t>energia</a:t>
            </a:r>
            <a:r>
              <a:rPr lang="en-US" altLang="ja-JP" sz="2800">
                <a:latin typeface="Calibri" panose="020F0502020204030204" pitchFamily="34" charset="0"/>
              </a:rPr>
              <a:t> associata a queste trasformazioni</a:t>
            </a:r>
            <a:r>
              <a:rPr lang="en-US" altLang="ja-JP">
                <a:latin typeface="Calibri" panose="020F0502020204030204" pitchFamily="34" charset="0"/>
              </a:rPr>
              <a:t>.</a:t>
            </a:r>
            <a:endParaRPr lang="en-US" altLang="it-IT">
              <a:latin typeface="Calibri" panose="020F0502020204030204" pitchFamily="34" charset="0"/>
            </a:endParaRPr>
          </a:p>
        </p:txBody>
      </p:sp>
      <p:sp>
        <p:nvSpPr>
          <p:cNvPr id="3075" name="Rectangle 13">
            <a:extLst>
              <a:ext uri="{FF2B5EF4-FFF2-40B4-BE49-F238E27FC236}">
                <a16:creationId xmlns:a16="http://schemas.microsoft.com/office/drawing/2014/main" id="{5C0A9D84-185E-8CC4-1AC8-8D853EC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6517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F5847"/>
                </a:solidFill>
              </a:rPr>
              <a:t>Chimica</a:t>
            </a:r>
            <a:endParaRPr lang="en-US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>
            <a:extLst>
              <a:ext uri="{FF2B5EF4-FFF2-40B4-BE49-F238E27FC236}">
                <a16:creationId xmlns:a16="http://schemas.microsoft.com/office/drawing/2014/main" id="{329B3674-F688-9561-2A78-E70099EF97D5}"/>
              </a:ext>
            </a:extLst>
          </p:cNvPr>
          <p:cNvGrpSpPr/>
          <p:nvPr/>
        </p:nvGrpSpPr>
        <p:grpSpPr>
          <a:xfrm>
            <a:off x="576263" y="2174487"/>
            <a:ext cx="7991475" cy="3238440"/>
            <a:chOff x="576263" y="2174487"/>
            <a:chExt cx="7991475" cy="3238440"/>
          </a:xfrm>
        </p:grpSpPr>
        <p:grpSp>
          <p:nvGrpSpPr>
            <p:cNvPr id="9218" name="Gruppo 8">
              <a:extLst>
                <a:ext uri="{FF2B5EF4-FFF2-40B4-BE49-F238E27FC236}">
                  <a16:creationId xmlns:a16="http://schemas.microsoft.com/office/drawing/2014/main" id="{076FF93A-D688-CC7B-8C8B-EC850D0066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7414" y="2174487"/>
              <a:ext cx="7980323" cy="1176725"/>
              <a:chOff x="189287" y="1981199"/>
              <a:chExt cx="9017714" cy="1200150"/>
            </a:xfrm>
          </p:grpSpPr>
          <p:sp>
            <p:nvSpPr>
              <p:cNvPr id="9226" name="Text Box 5">
                <a:extLst>
                  <a:ext uri="{FF2B5EF4-FFF2-40B4-BE49-F238E27FC236}">
                    <a16:creationId xmlns:a16="http://schemas.microsoft.com/office/drawing/2014/main" id="{1A4C523C-F0DE-CE57-F8D4-8DC3FEFC39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87" y="2350293"/>
                <a:ext cx="1692276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Materia</a:t>
                </a:r>
              </a:p>
            </p:txBody>
          </p:sp>
          <p:sp>
            <p:nvSpPr>
              <p:cNvPr id="9227" name="Text Box 6">
                <a:extLst>
                  <a:ext uri="{FF2B5EF4-FFF2-40B4-BE49-F238E27FC236}">
                    <a16:creationId xmlns:a16="http://schemas.microsoft.com/office/drawing/2014/main" id="{825DAF5B-9D87-AF91-792B-AB1AA74B35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9840" y="1981199"/>
                <a:ext cx="6617161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9436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it-IT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Tutto</a:t>
                </a:r>
                <a:r>
                  <a:rPr lang="en-US" altLang="it-IT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ciò</a:t>
                </a:r>
                <a:r>
                  <a:rPr lang="en-US" altLang="it-IT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che</a:t>
                </a:r>
                <a:r>
                  <a:rPr lang="en-US" altLang="it-IT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ha </a:t>
                </a:r>
                <a:r>
                  <a:rPr lang="en-US" altLang="it-IT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una</a:t>
                </a:r>
                <a:r>
                  <a:rPr lang="en-US" altLang="it-IT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massa</a:t>
                </a:r>
                <a:r>
                  <a:rPr lang="en-US" altLang="it-IT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e un volume </a:t>
                </a:r>
              </a:p>
              <a:p>
                <a:r>
                  <a:rPr lang="en-US" altLang="it-IT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- la </a:t>
                </a:r>
                <a:r>
                  <a:rPr lang="ja-JP" alt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“</a:t>
                </a:r>
                <a:r>
                  <a:rPr lang="en-US" altLang="ja-JP" i="1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sostanza</a:t>
                </a:r>
                <a:r>
                  <a:rPr lang="ja-JP" alt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”</a:t>
                </a:r>
                <a:r>
                  <a:rPr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dell'universo</a:t>
                </a:r>
                <a:r>
                  <a:rPr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: libri, </a:t>
                </a:r>
                <a:r>
                  <a:rPr lang="en-US" altLang="ja-JP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pianeti</a:t>
                </a:r>
                <a:r>
                  <a:rPr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en-US" altLang="ja-JP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alberi</a:t>
                </a:r>
                <a:r>
                  <a:rPr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en-US" altLang="ja-JP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professori</a:t>
                </a:r>
                <a:r>
                  <a:rPr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en-US" altLang="ja-JP" dirty="0" err="1">
                    <a:solidFill>
                      <a:srgbClr val="FF0000"/>
                    </a:solidFill>
                    <a:latin typeface="Calibri" panose="020F0502020204030204" pitchFamily="34" charset="0"/>
                  </a:rPr>
                  <a:t>studenti</a:t>
                </a:r>
                <a:endParaRPr lang="en-US" altLang="it-IT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9219" name="Gruppo 9">
              <a:extLst>
                <a:ext uri="{FF2B5EF4-FFF2-40B4-BE49-F238E27FC236}">
                  <a16:creationId xmlns:a16="http://schemas.microsoft.com/office/drawing/2014/main" id="{A64C4791-FF6D-97A9-2027-BB4AF779F0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6478" y="3520418"/>
              <a:ext cx="7961260" cy="830262"/>
              <a:chOff x="166829" y="3429000"/>
              <a:chExt cx="8391644" cy="830263"/>
            </a:xfrm>
          </p:grpSpPr>
          <p:sp>
            <p:nvSpPr>
              <p:cNvPr id="9224" name="Text Box 7">
                <a:extLst>
                  <a:ext uri="{FF2B5EF4-FFF2-40B4-BE49-F238E27FC236}">
                    <a16:creationId xmlns:a16="http://schemas.microsoft.com/office/drawing/2014/main" id="{77D873C0-3D77-3A63-5F97-870C99EC66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829" y="3613150"/>
                <a:ext cx="2192227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b="1" dirty="0" err="1">
                    <a:latin typeface="Calibri" panose="020F0502020204030204" pitchFamily="34" charset="0"/>
                  </a:rPr>
                  <a:t>Composizione</a:t>
                </a:r>
                <a:endParaRPr lang="en-US" altLang="it-IT" b="1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9225" name="Text Box 8">
                <a:extLst>
                  <a:ext uri="{FF2B5EF4-FFF2-40B4-BE49-F238E27FC236}">
                    <a16:creationId xmlns:a16="http://schemas.microsoft.com/office/drawing/2014/main" id="{DC4F94C8-625F-6331-9B76-3EF1D40E72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5975" y="3429000"/>
                <a:ext cx="6172498" cy="830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it-IT" dirty="0">
                    <a:latin typeface="Calibri" panose="020F0502020204030204" pitchFamily="34" charset="0"/>
                  </a:rPr>
                  <a:t>I tipi e le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quantità</a:t>
                </a:r>
                <a:r>
                  <a:rPr lang="en-US" altLang="it-IT" dirty="0">
                    <a:latin typeface="Calibri" panose="020F0502020204030204" pitchFamily="34" charset="0"/>
                  </a:rPr>
                  <a:t> di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sostanze</a:t>
                </a:r>
                <a:r>
                  <a:rPr lang="en-US" altLang="it-IT" dirty="0"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più</a:t>
                </a:r>
                <a:r>
                  <a:rPr lang="en-US" altLang="it-IT" dirty="0"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semplici</a:t>
                </a:r>
                <a:r>
                  <a:rPr lang="en-US" altLang="it-IT" dirty="0"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che</a:t>
                </a:r>
                <a:r>
                  <a:rPr lang="en-US" altLang="it-IT" dirty="0"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costituiscono</a:t>
                </a:r>
                <a:r>
                  <a:rPr lang="en-US" altLang="it-IT" dirty="0">
                    <a:latin typeface="Calibri" panose="020F0502020204030204" pitchFamily="34" charset="0"/>
                  </a:rPr>
                  <a:t> la </a:t>
                </a:r>
                <a:r>
                  <a:rPr lang="en-US" altLang="it-IT" dirty="0" err="1">
                    <a:latin typeface="Calibri" panose="020F0502020204030204" pitchFamily="34" charset="0"/>
                  </a:rPr>
                  <a:t>materia</a:t>
                </a:r>
                <a:r>
                  <a:rPr lang="en-US" altLang="it-IT" dirty="0">
                    <a:latin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9220" name="Gruppo 10">
              <a:extLst>
                <a:ext uri="{FF2B5EF4-FFF2-40B4-BE49-F238E27FC236}">
                  <a16:creationId xmlns:a16="http://schemas.microsoft.com/office/drawing/2014/main" id="{D19297D7-7F73-632B-CDB6-F6D97B7E67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263" y="4582664"/>
              <a:ext cx="7980322" cy="830263"/>
              <a:chOff x="398054" y="4800599"/>
              <a:chExt cx="8569692" cy="830263"/>
            </a:xfrm>
          </p:grpSpPr>
          <p:sp>
            <p:nvSpPr>
              <p:cNvPr id="9222" name="Text Box 9">
                <a:extLst>
                  <a:ext uri="{FF2B5EF4-FFF2-40B4-BE49-F238E27FC236}">
                    <a16:creationId xmlns:a16="http://schemas.microsoft.com/office/drawing/2014/main" id="{82ED4CCF-BE55-87BA-FC4B-06AC9C361C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8054" y="4980782"/>
                <a:ext cx="1752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b="1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Proprietà</a:t>
                </a:r>
                <a:endParaRPr lang="en-US" altLang="it-IT" b="1" dirty="0">
                  <a:solidFill>
                    <a:srgbClr val="0033CC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223" name="Text Box 10">
                <a:extLst>
                  <a:ext uri="{FF2B5EF4-FFF2-40B4-BE49-F238E27FC236}">
                    <a16:creationId xmlns:a16="http://schemas.microsoft.com/office/drawing/2014/main" id="{6427EC72-AE94-056D-15B8-A4F9FCC43A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79340" y="4800599"/>
                <a:ext cx="6288406" cy="830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Le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caratteristiche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che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conferiscono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a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ciascuna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sostanza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la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sua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identità</a:t>
                </a:r>
                <a:r>
                  <a:rPr lang="en-US" altLang="it-IT" dirty="0">
                    <a:solidFill>
                      <a:srgbClr val="0033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it-IT" dirty="0" err="1">
                    <a:solidFill>
                      <a:srgbClr val="0033CC"/>
                    </a:solidFill>
                    <a:latin typeface="Calibri" panose="020F0502020204030204" pitchFamily="34" charset="0"/>
                  </a:rPr>
                  <a:t>esclusiva</a:t>
                </a:r>
                <a:endParaRPr lang="en-US" altLang="it-IT" dirty="0">
                  <a:solidFill>
                    <a:srgbClr val="0033CC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C8F75095-36D5-B73D-C090-213DF2C9D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F5847"/>
                </a:solidFill>
              </a:rPr>
              <a:t>Definizioni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AA0B00A8-5CCF-D73D-95B7-5E9F700B8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1309688"/>
            <a:ext cx="7091362" cy="230822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Proprietà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fisiche</a:t>
            </a:r>
            <a:endParaRPr lang="en-US" alt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n-US" altLang="it-IT" dirty="0">
                <a:latin typeface="Calibri" panose="020F0502020204030204" pitchFamily="34" charset="0"/>
              </a:rPr>
              <a:t>Le </a:t>
            </a:r>
            <a:r>
              <a:rPr lang="en-US" altLang="it-IT" dirty="0" err="1">
                <a:latin typeface="Calibri" panose="020F0502020204030204" pitchFamily="34" charset="0"/>
              </a:rPr>
              <a:t>proprietà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che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una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sostanza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presenta</a:t>
            </a:r>
            <a:r>
              <a:rPr lang="en-US" altLang="it-IT" dirty="0">
                <a:latin typeface="Calibri" panose="020F0502020204030204" pitchFamily="34" charset="0"/>
              </a:rPr>
              <a:t> di per </a:t>
            </a:r>
            <a:r>
              <a:rPr lang="en-US" altLang="it-IT" dirty="0" err="1">
                <a:latin typeface="Calibri" panose="020F0502020204030204" pitchFamily="34" charset="0"/>
              </a:rPr>
              <a:t>sé</a:t>
            </a:r>
            <a:r>
              <a:rPr lang="en-US" altLang="it-IT" dirty="0">
                <a:latin typeface="Calibri" panose="020F0502020204030204" pitchFamily="34" charset="0"/>
              </a:rPr>
              <a:t> senza </a:t>
            </a:r>
            <a:r>
              <a:rPr lang="en-US" altLang="it-IT" dirty="0" err="1">
                <a:latin typeface="Calibri" panose="020F0502020204030204" pitchFamily="34" charset="0"/>
              </a:rPr>
              <a:t>trasformarsi</a:t>
            </a:r>
            <a:r>
              <a:rPr lang="en-US" altLang="it-IT" dirty="0">
                <a:latin typeface="Calibri" panose="020F0502020204030204" pitchFamily="34" charset="0"/>
              </a:rPr>
              <a:t> in, o </a:t>
            </a:r>
            <a:r>
              <a:rPr lang="en-US" altLang="it-IT" dirty="0" err="1">
                <a:latin typeface="Calibri" panose="020F0502020204030204" pitchFamily="34" charset="0"/>
              </a:rPr>
              <a:t>interagire</a:t>
            </a:r>
            <a:r>
              <a:rPr lang="en-US" altLang="it-IT" dirty="0">
                <a:latin typeface="Calibri" panose="020F0502020204030204" pitchFamily="34" charset="0"/>
              </a:rPr>
              <a:t> con, </a:t>
            </a:r>
            <a:r>
              <a:rPr lang="en-US" altLang="it-IT" dirty="0" err="1">
                <a:latin typeface="Calibri" panose="020F0502020204030204" pitchFamily="34" charset="0"/>
              </a:rPr>
              <a:t>un</a:t>
            </a:r>
            <a:r>
              <a:rPr lang="en-US" altLang="ja-JP" dirty="0" err="1">
                <a:latin typeface="Calibri" panose="020F0502020204030204" pitchFamily="34" charset="0"/>
              </a:rPr>
              <a:t>'altra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sostanza</a:t>
            </a:r>
            <a:endParaRPr lang="en-US" altLang="ja-JP" dirty="0">
              <a:latin typeface="Calibri" panose="020F0502020204030204" pitchFamily="34" charset="0"/>
            </a:endParaRPr>
          </a:p>
          <a:p>
            <a:endParaRPr lang="en-US" altLang="it-IT" dirty="0">
              <a:latin typeface="Calibri" panose="020F0502020204030204" pitchFamily="34" charset="0"/>
            </a:endParaRPr>
          </a:p>
          <a:p>
            <a:r>
              <a:rPr lang="en-US" altLang="it-IT" dirty="0">
                <a:latin typeface="Calibri" panose="020F0502020204030204" pitchFamily="34" charset="0"/>
              </a:rPr>
              <a:t>-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colore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temperatura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ebollizione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temperatura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fusione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densità</a:t>
            </a:r>
            <a:endParaRPr lang="en-US" altLang="it-IT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B21AC359-2AA4-B43A-941E-E3C967673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149725"/>
            <a:ext cx="7091363" cy="1935163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it-IT" b="1" dirty="0" err="1">
                <a:solidFill>
                  <a:srgbClr val="0235AD"/>
                </a:solidFill>
                <a:latin typeface="Calibri" panose="020F0502020204030204" pitchFamily="34" charset="0"/>
              </a:rPr>
              <a:t>Proprietà</a:t>
            </a:r>
            <a:r>
              <a:rPr lang="en-US" altLang="it-IT" b="1" dirty="0">
                <a:solidFill>
                  <a:srgbClr val="0235AD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0033CC"/>
                </a:solidFill>
                <a:latin typeface="Calibri" panose="020F0502020204030204" pitchFamily="34" charset="0"/>
              </a:rPr>
              <a:t>chimiche</a:t>
            </a:r>
            <a:endParaRPr lang="en-US" altLang="it-IT" sz="2800" b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altLang="it-IT" dirty="0">
                <a:latin typeface="Calibri" panose="020F0502020204030204" pitchFamily="34" charset="0"/>
              </a:rPr>
              <a:t>Le </a:t>
            </a:r>
            <a:r>
              <a:rPr lang="en-US" altLang="it-IT" dirty="0" err="1">
                <a:latin typeface="Calibri" panose="020F0502020204030204" pitchFamily="34" charset="0"/>
              </a:rPr>
              <a:t>proprietà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che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una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sostanza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presenta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quando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trasforma</a:t>
            </a:r>
            <a:r>
              <a:rPr lang="en-US" altLang="it-IT" dirty="0">
                <a:latin typeface="Calibri" panose="020F0502020204030204" pitchFamily="34" charset="0"/>
              </a:rPr>
              <a:t> in, o </a:t>
            </a:r>
            <a:r>
              <a:rPr lang="en-US" altLang="it-IT" dirty="0" err="1">
                <a:latin typeface="Calibri" panose="020F0502020204030204" pitchFamily="34" charset="0"/>
              </a:rPr>
              <a:t>interagisce</a:t>
            </a:r>
            <a:r>
              <a:rPr lang="en-US" altLang="it-IT" dirty="0">
                <a:latin typeface="Calibri" panose="020F0502020204030204" pitchFamily="34" charset="0"/>
              </a:rPr>
              <a:t> con, </a:t>
            </a:r>
            <a:r>
              <a:rPr lang="en-US" altLang="it-IT" dirty="0" err="1">
                <a:latin typeface="Calibri" panose="020F0502020204030204" pitchFamily="34" charset="0"/>
              </a:rPr>
              <a:t>un</a:t>
            </a:r>
            <a:r>
              <a:rPr lang="en-US" altLang="ja-JP" dirty="0" err="1">
                <a:latin typeface="Calibri" panose="020F0502020204030204" pitchFamily="34" charset="0"/>
              </a:rPr>
              <a:t>'altra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sostanza</a:t>
            </a:r>
            <a:endParaRPr lang="en-US" altLang="ja-JP" dirty="0">
              <a:latin typeface="Calibri" panose="020F0502020204030204" pitchFamily="34" charset="0"/>
            </a:endParaRPr>
          </a:p>
          <a:p>
            <a:pPr>
              <a:defRPr/>
            </a:pPr>
            <a:endParaRPr lang="en-US" altLang="it-IT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altLang="it-IT" dirty="0">
                <a:solidFill>
                  <a:srgbClr val="0235AD"/>
                </a:solidFill>
                <a:latin typeface="Calibri" panose="020F0502020204030204" pitchFamily="34" charset="0"/>
              </a:rPr>
              <a:t>- </a:t>
            </a:r>
            <a:r>
              <a:rPr lang="en-US" altLang="it-IT" dirty="0" err="1">
                <a:solidFill>
                  <a:srgbClr val="0235AD"/>
                </a:solidFill>
                <a:latin typeface="Calibri" panose="020F0502020204030204" pitchFamily="34" charset="0"/>
              </a:rPr>
              <a:t>infiammabilità</a:t>
            </a:r>
            <a:r>
              <a:rPr lang="en-US" altLang="it-IT" dirty="0">
                <a:solidFill>
                  <a:srgbClr val="0235AD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0235AD"/>
                </a:solidFill>
                <a:latin typeface="Calibri" panose="020F0502020204030204" pitchFamily="34" charset="0"/>
              </a:rPr>
              <a:t>corrosività</a:t>
            </a:r>
            <a:endParaRPr lang="en-US" altLang="it-IT" dirty="0">
              <a:solidFill>
                <a:srgbClr val="0235AD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1566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ella a 7 punte 3">
            <a:extLst>
              <a:ext uri="{FF2B5EF4-FFF2-40B4-BE49-F238E27FC236}">
                <a16:creationId xmlns:a16="http://schemas.microsoft.com/office/drawing/2014/main" id="{3A297B41-CA03-DFBF-F761-DF1BBDCE1662}"/>
              </a:ext>
            </a:extLst>
          </p:cNvPr>
          <p:cNvSpPr/>
          <p:nvPr/>
        </p:nvSpPr>
        <p:spPr bwMode="auto">
          <a:xfrm>
            <a:off x="8077200" y="254000"/>
            <a:ext cx="331788" cy="827088"/>
          </a:xfrm>
          <a:prstGeom prst="star7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it-IT" dirty="0">
              <a:latin typeface="Calibri" panose="020F0502020204030204" pitchFamily="34" charset="0"/>
              <a:ea typeface="+mn-ea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0D437DDA-1F0E-00B7-9EC0-C753BDC15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783218"/>
            <a:ext cx="6296025" cy="5206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Alcune proprietà caratteristiche del rame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5B2CD3-9EEE-0E14-B94C-099EC5BF8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660" y="1422011"/>
            <a:ext cx="6808981" cy="48720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>
            <a:extLst>
              <a:ext uri="{FF2B5EF4-FFF2-40B4-BE49-F238E27FC236}">
                <a16:creationId xmlns:a16="http://schemas.microsoft.com/office/drawing/2014/main" id="{15EC2DAA-2D4D-6D30-CBEC-B12E5FF2F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"/>
          <a:stretch>
            <a:fillRect/>
          </a:stretch>
        </p:blipFill>
        <p:spPr bwMode="auto">
          <a:xfrm>
            <a:off x="4513263" y="3686175"/>
            <a:ext cx="4110037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5">
            <a:extLst>
              <a:ext uri="{FF2B5EF4-FFF2-40B4-BE49-F238E27FC236}">
                <a16:creationId xmlns:a16="http://schemas.microsoft.com/office/drawing/2014/main" id="{85BF896B-92F6-B56A-68C4-F25131EF1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719138"/>
            <a:ext cx="4110037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Text Box 7">
            <a:extLst>
              <a:ext uri="{FF2B5EF4-FFF2-40B4-BE49-F238E27FC236}">
                <a16:creationId xmlns:a16="http://schemas.microsoft.com/office/drawing/2014/main" id="{CDF1CEA1-DC08-09F1-BF8E-B64336CA5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8" y="4150658"/>
            <a:ext cx="3844925" cy="1631216"/>
          </a:xfrm>
          <a:prstGeom prst="rect">
            <a:avLst/>
          </a:prstGeom>
          <a:ln>
            <a:solidFill>
              <a:srgbClr val="0033CC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it-IT" sz="2000" b="1" dirty="0" err="1">
                <a:solidFill>
                  <a:srgbClr val="0235AD"/>
                </a:solidFill>
                <a:latin typeface="Calibri" panose="020F0502020204030204" pitchFamily="34" charset="0"/>
              </a:rPr>
              <a:t>Trasformazione</a:t>
            </a:r>
            <a:r>
              <a:rPr lang="en-US" altLang="it-IT" sz="2000" b="1" dirty="0">
                <a:solidFill>
                  <a:srgbClr val="0235AD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1" dirty="0" err="1">
                <a:solidFill>
                  <a:srgbClr val="0235AD"/>
                </a:solidFill>
                <a:latin typeface="Calibri" panose="020F0502020204030204" pitchFamily="34" charset="0"/>
              </a:rPr>
              <a:t>chimica</a:t>
            </a:r>
            <a:r>
              <a:rPr lang="en-US" altLang="it-IT" sz="2000" b="1" dirty="0">
                <a:solidFill>
                  <a:srgbClr val="0235AD"/>
                </a:solidFill>
                <a:latin typeface="Calibri" panose="020F0502020204030204" pitchFamily="34" charset="0"/>
              </a:rPr>
              <a:t>:</a:t>
            </a:r>
          </a:p>
          <a:p>
            <a:pPr algn="ctr">
              <a:defRPr/>
            </a:pPr>
            <a:r>
              <a:rPr lang="en-US" altLang="it-IT" sz="2000" b="1" dirty="0" err="1">
                <a:solidFill>
                  <a:srgbClr val="0235AD"/>
                </a:solidFill>
                <a:latin typeface="Calibri" panose="020F0502020204030204" pitchFamily="34" charset="0"/>
              </a:rPr>
              <a:t>elettrolisi</a:t>
            </a:r>
            <a:r>
              <a:rPr lang="en-US" altLang="it-IT" sz="2000" b="1" dirty="0">
                <a:solidFill>
                  <a:srgbClr val="0235AD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1" dirty="0" err="1">
                <a:solidFill>
                  <a:srgbClr val="0235AD"/>
                </a:solidFill>
                <a:latin typeface="Calibri" panose="020F0502020204030204" pitchFamily="34" charset="0"/>
              </a:rPr>
              <a:t>dell</a:t>
            </a:r>
            <a:r>
              <a:rPr lang="en-US" altLang="ja-JP" sz="2000" b="1" dirty="0" err="1">
                <a:solidFill>
                  <a:srgbClr val="0235AD"/>
                </a:solidFill>
                <a:latin typeface="Calibri" panose="020F0502020204030204" pitchFamily="34" charset="0"/>
              </a:rPr>
              <a:t>'acqua</a:t>
            </a:r>
            <a:r>
              <a:rPr lang="en-US" altLang="ja-JP" sz="2000" b="1" dirty="0">
                <a:solidFill>
                  <a:srgbClr val="0235AD"/>
                </a:solidFill>
                <a:latin typeface="Calibri" panose="020F0502020204030204" pitchFamily="34" charset="0"/>
              </a:rPr>
              <a:t>. </a:t>
            </a:r>
          </a:p>
          <a:p>
            <a:pPr algn="ctr">
              <a:defRPr/>
            </a:pPr>
            <a:r>
              <a:rPr lang="en-US" altLang="ja-JP" sz="2000" dirty="0">
                <a:solidFill>
                  <a:srgbClr val="0235AD"/>
                </a:solidFill>
                <a:latin typeface="Calibri" panose="020F0502020204030204" pitchFamily="34" charset="0"/>
              </a:rPr>
              <a:t>Le </a:t>
            </a:r>
            <a:r>
              <a:rPr lang="en-US" altLang="ja-JP" sz="2000" dirty="0" err="1">
                <a:solidFill>
                  <a:srgbClr val="0235AD"/>
                </a:solidFill>
                <a:latin typeface="Calibri" panose="020F0502020204030204" pitchFamily="34" charset="0"/>
              </a:rPr>
              <a:t>particelle</a:t>
            </a:r>
            <a:r>
              <a:rPr lang="en-US" altLang="ja-JP" sz="2000" dirty="0">
                <a:solidFill>
                  <a:srgbClr val="0235AD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000" dirty="0" err="1">
                <a:solidFill>
                  <a:srgbClr val="0235AD"/>
                </a:solidFill>
                <a:latin typeface="Calibri" panose="020F0502020204030204" pitchFamily="34" charset="0"/>
              </a:rPr>
              <a:t>sono</a:t>
            </a:r>
            <a:r>
              <a:rPr lang="en-US" altLang="ja-JP" sz="2000" dirty="0">
                <a:solidFill>
                  <a:srgbClr val="0235AD"/>
                </a:solidFill>
                <a:latin typeface="Calibri" panose="020F0502020204030204" pitchFamily="34" charset="0"/>
              </a:rPr>
              <a:t> diverse prima e dopo la </a:t>
            </a:r>
            <a:r>
              <a:rPr lang="en-US" altLang="ja-JP" sz="2000" dirty="0" err="1">
                <a:solidFill>
                  <a:srgbClr val="0235AD"/>
                </a:solidFill>
                <a:latin typeface="Calibri" panose="020F0502020204030204" pitchFamily="34" charset="0"/>
              </a:rPr>
              <a:t>trasformazione</a:t>
            </a:r>
            <a:r>
              <a:rPr lang="en-US" altLang="ja-JP" sz="2000" dirty="0">
                <a:solidFill>
                  <a:srgbClr val="0235AD"/>
                </a:solidFill>
                <a:latin typeface="Calibri" panose="020F0502020204030204" pitchFamily="34" charset="0"/>
              </a:rPr>
              <a:t>: la </a:t>
            </a:r>
            <a:r>
              <a:rPr lang="en-US" altLang="ja-JP" sz="2000" dirty="0" err="1">
                <a:solidFill>
                  <a:srgbClr val="0235AD"/>
                </a:solidFill>
                <a:latin typeface="Calibri" panose="020F0502020204030204" pitchFamily="34" charset="0"/>
              </a:rPr>
              <a:t>composizione</a:t>
            </a:r>
            <a:r>
              <a:rPr lang="en-US" altLang="ja-JP" sz="2000" dirty="0">
                <a:solidFill>
                  <a:srgbClr val="0235AD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000" dirty="0" err="1">
                <a:solidFill>
                  <a:srgbClr val="0235AD"/>
                </a:solidFill>
                <a:latin typeface="Calibri" panose="020F0502020204030204" pitchFamily="34" charset="0"/>
              </a:rPr>
              <a:t>è</a:t>
            </a:r>
            <a:r>
              <a:rPr lang="en-US" altLang="ja-JP" sz="2000" dirty="0">
                <a:solidFill>
                  <a:srgbClr val="0235AD"/>
                </a:solidFill>
                <a:latin typeface="Calibri" panose="020F0502020204030204" pitchFamily="34" charset="0"/>
              </a:rPr>
              <a:t> cambiata.</a:t>
            </a:r>
            <a:endParaRPr lang="en-US" altLang="it-IT" sz="2000" dirty="0">
              <a:solidFill>
                <a:srgbClr val="0235AD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Gruppo 9">
            <a:extLst>
              <a:ext uri="{FF2B5EF4-FFF2-40B4-BE49-F238E27FC236}">
                <a16:creationId xmlns:a16="http://schemas.microsoft.com/office/drawing/2014/main" id="{DA853419-C3D1-3303-B57D-2997AA5E3154}"/>
              </a:ext>
            </a:extLst>
          </p:cNvPr>
          <p:cNvGrpSpPr>
            <a:grpSpLocks/>
          </p:cNvGrpSpPr>
          <p:nvPr/>
        </p:nvGrpSpPr>
        <p:grpSpPr bwMode="auto">
          <a:xfrm>
            <a:off x="374650" y="2105561"/>
            <a:ext cx="7913574" cy="1663163"/>
            <a:chOff x="417512" y="1341927"/>
            <a:chExt cx="7913574" cy="1662914"/>
          </a:xfrm>
        </p:grpSpPr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3147D1B2-EDBD-46DF-FE9D-59BF7210E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1200" y="1341927"/>
              <a:ext cx="3439886" cy="1323240"/>
            </a:xfrm>
            <a:prstGeom prst="rect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it-IT" sz="2000" b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Trasformazione</a:t>
              </a:r>
              <a:r>
                <a:rPr lang="en-US" altLang="it-IT" sz="20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it-IT" sz="2000" b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fisica</a:t>
              </a:r>
              <a:r>
                <a:rPr lang="en-US" altLang="it-IT" sz="20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:</a:t>
              </a:r>
            </a:p>
            <a:p>
              <a:pPr algn="ctr">
                <a:defRPr/>
              </a:pPr>
              <a:r>
                <a:rPr lang="en-US" altLang="it-IT" sz="2000" b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fusione</a:t>
              </a:r>
              <a:r>
                <a:rPr lang="en-US" altLang="it-IT" sz="20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it-IT" sz="2000" b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dell</a:t>
              </a:r>
              <a:r>
                <a:rPr lang="en-US" altLang="ja-JP" sz="2000" b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'acqua</a:t>
              </a:r>
              <a:r>
                <a:rPr lang="en-US" altLang="ja-JP" sz="20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 </a:t>
              </a:r>
            </a:p>
            <a:p>
              <a:pPr algn="ctr">
                <a:defRPr/>
              </a:pPr>
              <a:r>
                <a:rPr lang="en-US" altLang="ja-JP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Le </a:t>
              </a:r>
              <a:r>
                <a:rPr lang="en-US" altLang="ja-JP" sz="2000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particelle</a:t>
              </a:r>
              <a:r>
                <a:rPr lang="en-US" altLang="ja-JP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ja-JP" sz="2000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sono</a:t>
              </a:r>
              <a:r>
                <a:rPr lang="en-US" altLang="ja-JP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ja-JP" sz="2000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uguali</a:t>
              </a:r>
              <a:r>
                <a:rPr lang="en-US" altLang="ja-JP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 prima e dopo la </a:t>
              </a:r>
              <a:r>
                <a:rPr lang="en-US" altLang="ja-JP" sz="2000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trasformazione</a:t>
              </a:r>
              <a:endParaRPr lang="en-US" altLang="it-IT" sz="2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298" name="Rettangolo 6">
              <a:extLst>
                <a:ext uri="{FF2B5EF4-FFF2-40B4-BE49-F238E27FC236}">
                  <a16:creationId xmlns:a16="http://schemas.microsoft.com/office/drawing/2014/main" id="{085AF600-7760-10D5-FF4C-CDD499B31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12" y="2543176"/>
              <a:ext cx="184731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</p:grpSp>
      <p:sp>
        <p:nvSpPr>
          <p:cNvPr id="12294" name="Text Box 14">
            <a:extLst>
              <a:ext uri="{FF2B5EF4-FFF2-40B4-BE49-F238E27FC236}">
                <a16:creationId xmlns:a16="http://schemas.microsoft.com/office/drawing/2014/main" id="{E1D94B6B-A702-B54C-CD8F-B01F5C260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38" y="3341688"/>
            <a:ext cx="228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12295" name="Text Box 17">
            <a:extLst>
              <a:ext uri="{FF2B5EF4-FFF2-40B4-BE49-F238E27FC236}">
                <a16:creationId xmlns:a16="http://schemas.microsoft.com/office/drawing/2014/main" id="{07F26C1F-FFFD-E8E7-C959-C7C02514D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159000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12296" name="Rectangle 3">
            <a:extLst>
              <a:ext uri="{FF2B5EF4-FFF2-40B4-BE49-F238E27FC236}">
                <a16:creationId xmlns:a16="http://schemas.microsoft.com/office/drawing/2014/main" id="{CC6E05DD-EE46-BA19-9194-27AAF3B28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638" y="5994400"/>
            <a:ext cx="64563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800" dirty="0">
                <a:latin typeface="Calibri" panose="020F0502020204030204" pitchFamily="34" charset="0"/>
              </a:rPr>
              <a:t>(</a:t>
            </a:r>
            <a:r>
              <a:rPr lang="en-US" altLang="it-IT" sz="800" dirty="0" err="1">
                <a:latin typeface="Calibri" panose="020F0502020204030204" pitchFamily="34" charset="0"/>
              </a:rPr>
              <a:t>Foto</a:t>
            </a:r>
            <a:r>
              <a:rPr lang="en-US" altLang="it-IT" sz="800" dirty="0">
                <a:latin typeface="Calibri" panose="020F0502020204030204" pitchFamily="34" charset="0"/>
              </a:rPr>
              <a:t>: (A) © Paul Morrell/ Stone/Getty Images); (B) © McGraw-Hill Education/Stephen Frisch, photographer) </a:t>
            </a:r>
            <a:endParaRPr lang="it-IT" altLang="it-IT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3" name="Text Box 5">
            <a:extLst>
              <a:ext uri="{FF2B5EF4-FFF2-40B4-BE49-F238E27FC236}">
                <a16:creationId xmlns:a16="http://schemas.microsoft.com/office/drawing/2014/main" id="{10E7CE8D-C4D8-8DB5-60B4-D023BB9BB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504" y="2075089"/>
            <a:ext cx="5638235" cy="8302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Un </a:t>
            </a:r>
            <a:r>
              <a:rPr lang="en-US" b="1" i="1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solido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 ha forma e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volumi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fissi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. I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solidi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possono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essere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duri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,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teneri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,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rigidi</a:t>
            </a:r>
            <a:r>
              <a:rPr lang="en-US" dirty="0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 o </a:t>
            </a:r>
            <a:r>
              <a:rPr lang="en-US" dirty="0" err="1">
                <a:solidFill>
                  <a:srgbClr val="0033CC"/>
                </a:solidFill>
                <a:latin typeface="Calibri" panose="020F0502020204030204" pitchFamily="34" charset="0"/>
                <a:ea typeface="+mn-ea"/>
              </a:rPr>
              <a:t>flessibili</a:t>
            </a:r>
            <a:endParaRPr lang="en-US" dirty="0">
              <a:solidFill>
                <a:srgbClr val="0033CC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16387" name="Text Box 6">
            <a:extLst>
              <a:ext uri="{FF2B5EF4-FFF2-40B4-BE49-F238E27FC236}">
                <a16:creationId xmlns:a16="http://schemas.microsoft.com/office/drawing/2014/main" id="{CDAB3C1E-9AD5-200E-00EB-B063E7AA5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948" y="3474751"/>
            <a:ext cx="56382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it-IT" dirty="0">
                <a:latin typeface="Calibri" panose="020F0502020204030204" pitchFamily="34" charset="0"/>
              </a:rPr>
              <a:t>Un </a:t>
            </a:r>
            <a:r>
              <a:rPr lang="en-US" altLang="it-IT" b="1" i="1" dirty="0" err="1">
                <a:latin typeface="Calibri" panose="020F0502020204030204" pitchFamily="34" charset="0"/>
              </a:rPr>
              <a:t>liquido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adatta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alla</a:t>
            </a:r>
            <a:r>
              <a:rPr lang="en-US" altLang="it-IT" dirty="0">
                <a:latin typeface="Calibri" panose="020F0502020204030204" pitchFamily="34" charset="0"/>
              </a:rPr>
              <a:t> forma del </a:t>
            </a:r>
            <a:r>
              <a:rPr lang="en-US" altLang="it-IT" dirty="0" err="1">
                <a:latin typeface="Calibri" panose="020F0502020204030204" pitchFamily="34" charset="0"/>
              </a:rPr>
              <a:t>recipiente</a:t>
            </a:r>
            <a:r>
              <a:rPr lang="en-US" altLang="it-IT" dirty="0">
                <a:latin typeface="Calibri" panose="020F0502020204030204" pitchFamily="34" charset="0"/>
              </a:rPr>
              <a:t>, ma ha volume </a:t>
            </a:r>
            <a:r>
              <a:rPr lang="en-US" altLang="it-IT" dirty="0" err="1">
                <a:latin typeface="Calibri" panose="020F0502020204030204" pitchFamily="34" charset="0"/>
              </a:rPr>
              <a:t>fisso</a:t>
            </a:r>
            <a:r>
              <a:rPr lang="en-US" altLang="it-IT" dirty="0">
                <a:latin typeface="Calibri" panose="020F0502020204030204" pitchFamily="34" charset="0"/>
              </a:rPr>
              <a:t>. </a:t>
            </a:r>
          </a:p>
          <a:p>
            <a:pPr algn="r">
              <a:spcBef>
                <a:spcPts val="0"/>
              </a:spcBef>
            </a:pPr>
            <a:r>
              <a:rPr lang="en-US" altLang="it-IT" dirty="0">
                <a:latin typeface="Calibri" panose="020F0502020204030204" pitchFamily="34" charset="0"/>
              </a:rPr>
              <a:t>Un </a:t>
            </a:r>
            <a:r>
              <a:rPr lang="en-US" altLang="it-IT" dirty="0" err="1">
                <a:latin typeface="Calibri" panose="020F0502020204030204" pitchFamily="34" charset="0"/>
              </a:rPr>
              <a:t>liquido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dirty="0">
                <a:latin typeface="Calibri" panose="020F0502020204030204" pitchFamily="34" charset="0"/>
              </a:rPr>
              <a:t>forma </a:t>
            </a:r>
            <a:r>
              <a:rPr lang="en-US" altLang="it-IT" b="1" dirty="0" err="1">
                <a:latin typeface="Calibri" panose="020F0502020204030204" pitchFamily="34" charset="0"/>
              </a:rPr>
              <a:t>una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superficie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16388" name="Text Box 7">
            <a:extLst>
              <a:ext uri="{FF2B5EF4-FFF2-40B4-BE49-F238E27FC236}">
                <a16:creationId xmlns:a16="http://schemas.microsoft.com/office/drawing/2014/main" id="{59690DFA-F394-0659-B775-A8861CAA6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933" y="4902653"/>
            <a:ext cx="619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Un </a:t>
            </a:r>
            <a:r>
              <a:rPr lang="en-US" altLang="it-IT" b="1" i="1" dirty="0">
                <a:solidFill>
                  <a:srgbClr val="FF0000"/>
                </a:solidFill>
                <a:latin typeface="Calibri" panose="020F0502020204030204" pitchFamily="34" charset="0"/>
              </a:rPr>
              <a:t>gas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(o </a:t>
            </a:r>
            <a:r>
              <a:rPr lang="en-US" altLang="it-IT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aeriforme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)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si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adatta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alla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forma del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recipiente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e lo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riempie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completamente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perciò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i="1" dirty="0">
                <a:solidFill>
                  <a:srgbClr val="FF0000"/>
                </a:solidFill>
                <a:latin typeface="Calibri" panose="020F0502020204030204" pitchFamily="34" charset="0"/>
              </a:rPr>
              <a:t>non forma </a:t>
            </a:r>
            <a:r>
              <a:rPr lang="en-US" altLang="it-IT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una</a:t>
            </a:r>
            <a:r>
              <a:rPr lang="en-US" altLang="it-IT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superficie</a:t>
            </a:r>
            <a:endParaRPr lang="en-US" altLang="it-IT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CD57F311-0722-A4A4-7EED-A362F3744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9075" y="784225"/>
            <a:ext cx="61785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I tre stati di aggregazione della materia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F35421E-E718-78F9-D7A7-2DB545DE4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27" r="33956"/>
          <a:stretch/>
        </p:blipFill>
        <p:spPr>
          <a:xfrm>
            <a:off x="7694612" y="2139583"/>
            <a:ext cx="897670" cy="25935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402EF1A-51F1-6D5D-DF76-5CC71AA863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093"/>
          <a:stretch/>
        </p:blipFill>
        <p:spPr>
          <a:xfrm>
            <a:off x="591404" y="1133107"/>
            <a:ext cx="897671" cy="2594439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A30A2E0-73E9-C943-B7E0-13929B27C8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93"/>
          <a:stretch/>
        </p:blipFill>
        <p:spPr>
          <a:xfrm>
            <a:off x="576263" y="3804833"/>
            <a:ext cx="897670" cy="259443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7267459B-5EDA-AA32-3EB0-5E0011D3894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576263" y="2060575"/>
            <a:ext cx="7991475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it-IT" sz="2400" dirty="0">
                <a:solidFill>
                  <a:srgbClr val="0033CC"/>
                </a:solidFill>
              </a:rPr>
              <a:t>Un </a:t>
            </a:r>
            <a:r>
              <a:rPr lang="en-US" altLang="it-IT" sz="2400" dirty="0" err="1">
                <a:solidFill>
                  <a:srgbClr val="0033CC"/>
                </a:solidFill>
              </a:rPr>
              <a:t>cambiamento</a:t>
            </a:r>
            <a:r>
              <a:rPr lang="en-US" altLang="it-IT" sz="2400" dirty="0">
                <a:solidFill>
                  <a:srgbClr val="0033CC"/>
                </a:solidFill>
              </a:rPr>
              <a:t> di </a:t>
            </a:r>
            <a:r>
              <a:rPr lang="en-US" altLang="it-IT" sz="2400" dirty="0" err="1">
                <a:solidFill>
                  <a:srgbClr val="0033CC"/>
                </a:solidFill>
              </a:rPr>
              <a:t>stato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dirty="0" err="1">
                <a:solidFill>
                  <a:srgbClr val="0033CC"/>
                </a:solidFill>
              </a:rPr>
              <a:t>è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dirty="0" err="1">
                <a:solidFill>
                  <a:srgbClr val="0033CC"/>
                </a:solidFill>
              </a:rPr>
              <a:t>una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dirty="0" err="1">
                <a:solidFill>
                  <a:srgbClr val="0033CC"/>
                </a:solidFill>
              </a:rPr>
              <a:t>trasformazione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b="1" i="1" dirty="0" err="1">
                <a:solidFill>
                  <a:srgbClr val="0033CC"/>
                </a:solidFill>
              </a:rPr>
              <a:t>fisica</a:t>
            </a:r>
            <a:r>
              <a:rPr lang="en-US" altLang="it-IT" sz="2400" dirty="0">
                <a:solidFill>
                  <a:srgbClr val="0033CC"/>
                </a:solidFill>
              </a:rPr>
              <a:t>.</a:t>
            </a:r>
          </a:p>
          <a:p>
            <a:pPr lvl="1" eaLnBrk="1" hangingPunct="1"/>
            <a:r>
              <a:rPr lang="en-US" altLang="it-IT" sz="2400" dirty="0">
                <a:solidFill>
                  <a:srgbClr val="0033CC"/>
                </a:solidFill>
              </a:rPr>
              <a:t>Varia la forma </a:t>
            </a:r>
            <a:r>
              <a:rPr lang="en-US" altLang="it-IT" sz="2400" dirty="0" err="1">
                <a:solidFill>
                  <a:srgbClr val="0033CC"/>
                </a:solidFill>
              </a:rPr>
              <a:t>fisica</a:t>
            </a:r>
            <a:r>
              <a:rPr lang="en-US" altLang="it-IT" sz="2400" dirty="0">
                <a:solidFill>
                  <a:srgbClr val="0033CC"/>
                </a:solidFill>
              </a:rPr>
              <a:t> ma non la </a:t>
            </a:r>
            <a:r>
              <a:rPr lang="en-US" altLang="it-IT" sz="2400" dirty="0" err="1">
                <a:solidFill>
                  <a:srgbClr val="0033CC"/>
                </a:solidFill>
              </a:rPr>
              <a:t>composizione</a:t>
            </a:r>
            <a:r>
              <a:rPr lang="en-US" altLang="it-IT" sz="2400" dirty="0">
                <a:solidFill>
                  <a:srgbClr val="0033CC"/>
                </a:solidFill>
              </a:rPr>
              <a:t>.</a:t>
            </a:r>
          </a:p>
          <a:p>
            <a:pPr lvl="1" eaLnBrk="1" hangingPunct="1"/>
            <a:endParaRPr lang="en-US" altLang="it-IT" sz="2400" dirty="0">
              <a:solidFill>
                <a:srgbClr val="0033CC"/>
              </a:solidFill>
            </a:endParaRPr>
          </a:p>
          <a:p>
            <a:pPr eaLnBrk="1" hangingPunct="1"/>
            <a:r>
              <a:rPr lang="en-US" altLang="it-IT" sz="2400" dirty="0">
                <a:solidFill>
                  <a:srgbClr val="0033CC"/>
                </a:solidFill>
              </a:rPr>
              <a:t>Le </a:t>
            </a:r>
            <a:r>
              <a:rPr lang="en-US" altLang="it-IT" sz="2400" dirty="0" err="1">
                <a:solidFill>
                  <a:srgbClr val="0033CC"/>
                </a:solidFill>
              </a:rPr>
              <a:t>trasformazioni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dirty="0" err="1">
                <a:solidFill>
                  <a:srgbClr val="0033CC"/>
                </a:solidFill>
              </a:rPr>
              <a:t>fisiche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dirty="0" err="1">
                <a:solidFill>
                  <a:srgbClr val="0033CC"/>
                </a:solidFill>
              </a:rPr>
              <a:t>sono</a:t>
            </a:r>
            <a:r>
              <a:rPr lang="en-US" altLang="it-IT" sz="2400" dirty="0">
                <a:solidFill>
                  <a:srgbClr val="0033CC"/>
                </a:solidFill>
              </a:rPr>
              <a:t> </a:t>
            </a:r>
            <a:r>
              <a:rPr lang="en-US" altLang="it-IT" sz="2400" b="1" i="1" dirty="0" err="1">
                <a:solidFill>
                  <a:srgbClr val="0033CC"/>
                </a:solidFill>
              </a:rPr>
              <a:t>reversibili</a:t>
            </a:r>
            <a:r>
              <a:rPr lang="en-US" altLang="it-IT" sz="2400" b="1" i="1" dirty="0">
                <a:solidFill>
                  <a:srgbClr val="0033CC"/>
                </a:solidFill>
              </a:rPr>
              <a:t>.</a:t>
            </a:r>
            <a:endParaRPr lang="en-US" altLang="it-IT" sz="2400" b="1" dirty="0">
              <a:solidFill>
                <a:srgbClr val="0033CC"/>
              </a:solidFill>
            </a:endParaRPr>
          </a:p>
          <a:p>
            <a:pPr lvl="1" eaLnBrk="1" hangingPunct="1"/>
            <a:r>
              <a:rPr lang="en-US" altLang="it-IT" sz="2400" dirty="0" err="1">
                <a:solidFill>
                  <a:srgbClr val="0033CC"/>
                </a:solidFill>
              </a:rPr>
              <a:t>Variando</a:t>
            </a:r>
            <a:r>
              <a:rPr lang="en-US" altLang="it-IT" sz="2400" dirty="0">
                <a:solidFill>
                  <a:srgbClr val="0033CC"/>
                </a:solidFill>
              </a:rPr>
              <a:t> la </a:t>
            </a:r>
            <a:r>
              <a:rPr lang="en-US" altLang="it-IT" sz="2400" dirty="0" err="1">
                <a:solidFill>
                  <a:srgbClr val="0033CC"/>
                </a:solidFill>
              </a:rPr>
              <a:t>temperatura</a:t>
            </a:r>
            <a:r>
              <a:rPr lang="en-US" altLang="it-IT" sz="2400" dirty="0">
                <a:solidFill>
                  <a:srgbClr val="0033CC"/>
                </a:solidFill>
              </a:rPr>
              <a:t>.</a:t>
            </a:r>
          </a:p>
          <a:p>
            <a:pPr lvl="1" eaLnBrk="1" hangingPunct="1"/>
            <a:endParaRPr lang="en-US" altLang="it-IT" sz="2400" dirty="0">
              <a:solidFill>
                <a:srgbClr val="0033CC"/>
              </a:solidFill>
            </a:endParaRPr>
          </a:p>
          <a:p>
            <a:pPr eaLnBrk="1" hangingPunct="1"/>
            <a:r>
              <a:rPr lang="en-US" altLang="it-IT" sz="2400" dirty="0">
                <a:solidFill>
                  <a:srgbClr val="FF0000"/>
                </a:solidFill>
              </a:rPr>
              <a:t>Una </a:t>
            </a:r>
            <a:r>
              <a:rPr lang="en-US" altLang="it-IT" sz="2400" dirty="0" err="1">
                <a:solidFill>
                  <a:srgbClr val="FF0000"/>
                </a:solidFill>
              </a:rPr>
              <a:t>trasformazione</a:t>
            </a:r>
            <a:r>
              <a:rPr lang="en-US" altLang="it-IT" sz="2400" dirty="0">
                <a:solidFill>
                  <a:srgbClr val="FF0000"/>
                </a:solidFill>
              </a:rPr>
              <a:t> </a:t>
            </a:r>
            <a:r>
              <a:rPr lang="en-US" altLang="it-IT" sz="2400" dirty="0" err="1">
                <a:solidFill>
                  <a:srgbClr val="FF0000"/>
                </a:solidFill>
              </a:rPr>
              <a:t>chimica</a:t>
            </a:r>
            <a:r>
              <a:rPr lang="en-US" altLang="it-IT" sz="2400" dirty="0">
                <a:solidFill>
                  <a:srgbClr val="FF0000"/>
                </a:solidFill>
              </a:rPr>
              <a:t> non </a:t>
            </a:r>
            <a:r>
              <a:rPr lang="en-US" altLang="it-IT" sz="2400" dirty="0" err="1">
                <a:solidFill>
                  <a:srgbClr val="FF0000"/>
                </a:solidFill>
              </a:rPr>
              <a:t>può</a:t>
            </a:r>
            <a:r>
              <a:rPr lang="en-US" altLang="it-IT" sz="2400" dirty="0">
                <a:solidFill>
                  <a:srgbClr val="FF0000"/>
                </a:solidFill>
              </a:rPr>
              <a:t> </a:t>
            </a:r>
            <a:r>
              <a:rPr lang="en-US" altLang="it-IT" sz="2400" dirty="0" err="1">
                <a:solidFill>
                  <a:srgbClr val="FF0000"/>
                </a:solidFill>
              </a:rPr>
              <a:t>essere</a:t>
            </a:r>
            <a:r>
              <a:rPr lang="en-US" altLang="it-IT" sz="2400" dirty="0">
                <a:solidFill>
                  <a:srgbClr val="FF0000"/>
                </a:solidFill>
              </a:rPr>
              <a:t> </a:t>
            </a:r>
            <a:r>
              <a:rPr lang="en-US" altLang="it-IT" sz="2400" dirty="0" err="1">
                <a:solidFill>
                  <a:srgbClr val="FF0000"/>
                </a:solidFill>
              </a:rPr>
              <a:t>invertita</a:t>
            </a:r>
            <a:r>
              <a:rPr lang="en-US" altLang="it-IT" sz="2400" dirty="0">
                <a:solidFill>
                  <a:srgbClr val="FF0000"/>
                </a:solidFill>
              </a:rPr>
              <a:t> </a:t>
            </a:r>
            <a:r>
              <a:rPr lang="en-US" altLang="it-IT" sz="2400" dirty="0" err="1">
                <a:solidFill>
                  <a:srgbClr val="FF0000"/>
                </a:solidFill>
              </a:rPr>
              <a:t>semplicemente</a:t>
            </a:r>
            <a:r>
              <a:rPr lang="en-US" altLang="it-IT" sz="2400" dirty="0">
                <a:solidFill>
                  <a:srgbClr val="FF0000"/>
                </a:solidFill>
              </a:rPr>
              <a:t> da </a:t>
            </a:r>
            <a:r>
              <a:rPr lang="en-US" altLang="it-IT" sz="2400" dirty="0" err="1">
                <a:solidFill>
                  <a:srgbClr val="FF0000"/>
                </a:solidFill>
              </a:rPr>
              <a:t>una</a:t>
            </a:r>
            <a:r>
              <a:rPr lang="en-US" altLang="it-IT" sz="2400" dirty="0">
                <a:solidFill>
                  <a:srgbClr val="FF0000"/>
                </a:solidFill>
              </a:rPr>
              <a:t> </a:t>
            </a:r>
            <a:r>
              <a:rPr lang="en-US" altLang="it-IT" sz="2400" dirty="0" err="1">
                <a:solidFill>
                  <a:srgbClr val="FF0000"/>
                </a:solidFill>
              </a:rPr>
              <a:t>variazione</a:t>
            </a:r>
            <a:r>
              <a:rPr lang="en-US" altLang="it-IT" sz="2400" dirty="0">
                <a:solidFill>
                  <a:srgbClr val="FF0000"/>
                </a:solidFill>
              </a:rPr>
              <a:t> di </a:t>
            </a:r>
            <a:r>
              <a:rPr lang="en-US" altLang="it-IT" sz="2400" dirty="0" err="1">
                <a:solidFill>
                  <a:srgbClr val="FF0000"/>
                </a:solidFill>
              </a:rPr>
              <a:t>temperatura</a:t>
            </a:r>
            <a:r>
              <a:rPr lang="en-US" altLang="it-IT" sz="2400" dirty="0">
                <a:solidFill>
                  <a:srgbClr val="FF0000"/>
                </a:solidFill>
              </a:rPr>
              <a:t>.</a:t>
            </a:r>
          </a:p>
          <a:p>
            <a:pPr eaLnBrk="1" hangingPunct="1"/>
            <a:endParaRPr lang="en-US" altLang="it-IT" sz="2400" dirty="0"/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16AEF4BE-937E-E15D-295F-F977EEB8B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76326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Temperatura e cambiamenti di stato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6">
            <a:extLst>
              <a:ext uri="{FF2B5EF4-FFF2-40B4-BE49-F238E27FC236}">
                <a16:creationId xmlns:a16="http://schemas.microsoft.com/office/drawing/2014/main" id="{7C8CC187-C087-A106-9AE5-1C26F8AAD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43" y="1689874"/>
            <a:ext cx="707628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800" dirty="0">
                <a:latin typeface="Calibri" panose="020F0502020204030204" pitchFamily="34" charset="0"/>
              </a:rPr>
              <a:t>L</a:t>
            </a:r>
            <a:r>
              <a:rPr lang="it-IT" altLang="it-IT" sz="2800" dirty="0">
                <a:latin typeface="Calibri" panose="020F0502020204030204" pitchFamily="34" charset="0"/>
              </a:rPr>
              <a:t>'</a:t>
            </a:r>
            <a:r>
              <a:rPr lang="en-US" altLang="ja-JP" sz="2800" b="1" i="1" dirty="0" err="1">
                <a:latin typeface="Calibri" panose="020F0502020204030204" pitchFamily="34" charset="0"/>
              </a:rPr>
              <a:t>energia</a:t>
            </a:r>
            <a:r>
              <a:rPr lang="en-US" altLang="ja-JP" sz="2800" b="1" i="1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è</a:t>
            </a:r>
            <a:r>
              <a:rPr lang="en-US" altLang="ja-JP" sz="2800" dirty="0">
                <a:latin typeface="Calibri" panose="020F0502020204030204" pitchFamily="34" charset="0"/>
              </a:rPr>
              <a:t> la </a:t>
            </a:r>
            <a:r>
              <a:rPr lang="en-US" altLang="ja-JP" sz="2800" dirty="0" err="1">
                <a:latin typeface="Calibri" panose="020F0502020204030204" pitchFamily="34" charset="0"/>
              </a:rPr>
              <a:t>capacità</a:t>
            </a:r>
            <a:r>
              <a:rPr lang="en-US" altLang="ja-JP" sz="2800" dirty="0">
                <a:latin typeface="Calibri" panose="020F0502020204030204" pitchFamily="34" charset="0"/>
              </a:rPr>
              <a:t> di </a:t>
            </a:r>
            <a:r>
              <a:rPr lang="en-US" altLang="ja-JP" sz="2800" dirty="0" err="1">
                <a:latin typeface="Calibri" panose="020F0502020204030204" pitchFamily="34" charset="0"/>
              </a:rPr>
              <a:t>compiere</a:t>
            </a:r>
            <a:r>
              <a:rPr lang="en-US" altLang="ja-JP" sz="2800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lavoro</a:t>
            </a:r>
            <a:r>
              <a:rPr lang="en-US" altLang="ja-JP" sz="2800" dirty="0">
                <a:latin typeface="Calibri" panose="020F0502020204030204" pitchFamily="34" charset="0"/>
              </a:rPr>
              <a:t>.</a:t>
            </a:r>
            <a:endParaRPr lang="en-US" altLang="it-IT" sz="3200" dirty="0">
              <a:latin typeface="Calibri" panose="020F0502020204030204" pitchFamily="34" charset="0"/>
            </a:endParaRPr>
          </a:p>
        </p:txBody>
      </p:sp>
      <p:sp>
        <p:nvSpPr>
          <p:cNvPr id="18435" name="Text Box 16">
            <a:extLst>
              <a:ext uri="{FF2B5EF4-FFF2-40B4-BE49-F238E27FC236}">
                <a16:creationId xmlns:a16="http://schemas.microsoft.com/office/drawing/2014/main" id="{795AB222-D601-4DCA-547D-DF924BDFE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2604255"/>
            <a:ext cx="7961313" cy="831850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solidFill>
                  <a:srgbClr val="0033CC"/>
                </a:solidFill>
                <a:latin typeface="Calibri" panose="020F0502020204030204" pitchFamily="34" charset="0"/>
              </a:rPr>
              <a:t>energia</a:t>
            </a:r>
            <a:r>
              <a:rPr lang="en-US" altLang="ja-JP" b="1" i="1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solidFill>
                  <a:srgbClr val="0033CC"/>
                </a:solidFill>
                <a:latin typeface="Calibri" panose="020F0502020204030204" pitchFamily="34" charset="0"/>
              </a:rPr>
              <a:t>potenziale</a:t>
            </a:r>
            <a:endParaRPr lang="en-US" altLang="ja-JP" b="1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è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'energia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che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un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corpo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possiede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in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virtù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della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sua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solidFill>
                  <a:srgbClr val="0033CC"/>
                </a:solidFill>
                <a:latin typeface="Calibri" panose="020F0502020204030204" pitchFamily="34" charset="0"/>
              </a:rPr>
              <a:t>posizione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.</a:t>
            </a:r>
            <a:endParaRPr lang="en-US" altLang="it-IT" b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sp>
        <p:nvSpPr>
          <p:cNvPr id="18436" name="Text Box 17">
            <a:extLst>
              <a:ext uri="{FF2B5EF4-FFF2-40B4-BE49-F238E27FC236}">
                <a16:creationId xmlns:a16="http://schemas.microsoft.com/office/drawing/2014/main" id="{A59F4F31-3F7F-C416-8850-8D643F07E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926662"/>
            <a:ext cx="6191250" cy="1200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dirty="0" err="1"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latin typeface="Calibri" panose="020F0502020204030204" pitchFamily="34" charset="0"/>
              </a:rPr>
              <a:t>energia</a:t>
            </a:r>
            <a:r>
              <a:rPr lang="en-US" altLang="ja-JP" b="1" i="1" dirty="0"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latin typeface="Calibri" panose="020F0502020204030204" pitchFamily="34" charset="0"/>
              </a:rPr>
              <a:t>cinetica</a:t>
            </a:r>
            <a:endParaRPr lang="en-US" altLang="ja-JP" b="1" i="1" dirty="0">
              <a:latin typeface="Calibri" panose="020F0502020204030204" pitchFamily="34" charset="0"/>
            </a:endParaRPr>
          </a:p>
          <a:p>
            <a:pPr algn="ctr"/>
            <a:r>
              <a:rPr lang="en-US" altLang="it-IT" dirty="0" err="1">
                <a:latin typeface="Calibri" panose="020F0502020204030204" pitchFamily="34" charset="0"/>
              </a:rPr>
              <a:t>è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latin typeface="Calibri" panose="020F0502020204030204" pitchFamily="34" charset="0"/>
              </a:rPr>
              <a:t>'energia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che</a:t>
            </a:r>
            <a:r>
              <a:rPr lang="en-US" altLang="ja-JP" dirty="0">
                <a:latin typeface="Calibri" panose="020F0502020204030204" pitchFamily="34" charset="0"/>
              </a:rPr>
              <a:t> un </a:t>
            </a:r>
            <a:r>
              <a:rPr lang="en-US" altLang="ja-JP" dirty="0" err="1">
                <a:latin typeface="Calibri" panose="020F0502020204030204" pitchFamily="34" charset="0"/>
              </a:rPr>
              <a:t>corpo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possiede</a:t>
            </a:r>
            <a:r>
              <a:rPr lang="en-US" altLang="ja-JP" dirty="0">
                <a:latin typeface="Calibri" panose="020F0502020204030204" pitchFamily="34" charset="0"/>
              </a:rPr>
              <a:t> in </a:t>
            </a:r>
            <a:r>
              <a:rPr lang="en-US" altLang="ja-JP" dirty="0" err="1">
                <a:latin typeface="Calibri" panose="020F0502020204030204" pitchFamily="34" charset="0"/>
              </a:rPr>
              <a:t>virtù</a:t>
            </a:r>
            <a:r>
              <a:rPr lang="en-US" altLang="ja-JP" dirty="0">
                <a:latin typeface="Calibri" panose="020F0502020204030204" pitchFamily="34" charset="0"/>
              </a:rPr>
              <a:t> del </a:t>
            </a:r>
            <a:r>
              <a:rPr lang="en-US" altLang="ja-JP" dirty="0" err="1">
                <a:latin typeface="Calibri" panose="020F0502020204030204" pitchFamily="34" charset="0"/>
              </a:rPr>
              <a:t>suo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latin typeface="Calibri" panose="020F0502020204030204" pitchFamily="34" charset="0"/>
              </a:rPr>
              <a:t>movimento</a:t>
            </a:r>
            <a:r>
              <a:rPr lang="en-US" altLang="ja-JP" dirty="0">
                <a:latin typeface="Calibri" panose="020F0502020204030204" pitchFamily="34" charset="0"/>
              </a:rPr>
              <a:t>.</a:t>
            </a:r>
            <a:endParaRPr lang="en-US" altLang="it-IT" b="1" dirty="0">
              <a:latin typeface="Calibri" panose="020F0502020204030204" pitchFamily="34" charset="0"/>
            </a:endParaRPr>
          </a:p>
        </p:txBody>
      </p:sp>
      <p:sp>
        <p:nvSpPr>
          <p:cNvPr id="10246" name="Text Box 18">
            <a:extLst>
              <a:ext uri="{FF2B5EF4-FFF2-40B4-BE49-F238E27FC236}">
                <a16:creationId xmlns:a16="http://schemas.microsoft.com/office/drawing/2014/main" id="{0812AECF-1C8B-FE2E-42E0-0DF065B7C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5617369"/>
            <a:ext cx="7991475" cy="4619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Energia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totale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=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energia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potenziale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+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energia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cinetica</a:t>
            </a:r>
            <a:endParaRPr lang="en-US" alt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2C6796AB-CC67-11D7-679A-BF37D5F23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78669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Energia</a:t>
            </a:r>
            <a:r>
              <a:rPr lang="en-US" sz="2800" b="1" dirty="0">
                <a:solidFill>
                  <a:srgbClr val="EF5847"/>
                </a:solidFill>
              </a:rPr>
              <a:t> in </a:t>
            </a:r>
            <a:r>
              <a:rPr lang="en-US" sz="2800" b="1" dirty="0" err="1">
                <a:solidFill>
                  <a:srgbClr val="EF5847"/>
                </a:solidFill>
              </a:rPr>
              <a:t>chimica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>
            <a:extLst>
              <a:ext uri="{FF2B5EF4-FFF2-40B4-BE49-F238E27FC236}">
                <a16:creationId xmlns:a16="http://schemas.microsoft.com/office/drawing/2014/main" id="{78041095-A6EF-4B70-8164-87BE89D30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2081213"/>
            <a:ext cx="7975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800" dirty="0" err="1">
                <a:latin typeface="Calibri" panose="020F0502020204030204" pitchFamily="34" charset="0"/>
              </a:rPr>
              <a:t>Gli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dirty="0" err="1">
                <a:latin typeface="Calibri" panose="020F0502020204030204" pitchFamily="34" charset="0"/>
              </a:rPr>
              <a:t>stati</a:t>
            </a:r>
            <a:r>
              <a:rPr lang="en-US" altLang="it-IT" sz="2800" dirty="0">
                <a:latin typeface="Calibri" panose="020F0502020204030204" pitchFamily="34" charset="0"/>
              </a:rPr>
              <a:t> a </a:t>
            </a:r>
            <a:r>
              <a:rPr lang="en-US" altLang="it-IT" sz="2800" dirty="0" err="1">
                <a:latin typeface="Calibri" panose="020F0502020204030204" pitchFamily="34" charset="0"/>
              </a:rPr>
              <a:t>energia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bassa</a:t>
            </a:r>
            <a:r>
              <a:rPr lang="en-US" altLang="it-IT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800" dirty="0" err="1">
                <a:latin typeface="Calibri" panose="020F0502020204030204" pitchFamily="34" charset="0"/>
              </a:rPr>
              <a:t>sono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stabili</a:t>
            </a:r>
            <a:r>
              <a:rPr lang="en-US" altLang="it-IT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800" dirty="0">
                <a:latin typeface="Calibri" panose="020F0502020204030204" pitchFamily="34" charset="0"/>
              </a:rPr>
              <a:t>e </a:t>
            </a:r>
            <a:r>
              <a:rPr lang="en-US" altLang="it-IT" sz="2800" dirty="0" err="1">
                <a:latin typeface="Calibri" panose="020F0502020204030204" pitchFamily="34" charset="0"/>
              </a:rPr>
              <a:t>favoriti</a:t>
            </a:r>
            <a:r>
              <a:rPr lang="en-US" altLang="it-IT" sz="2800" dirty="0">
                <a:latin typeface="Calibri" panose="020F0502020204030204" pitchFamily="34" charset="0"/>
              </a:rPr>
              <a:t> rispetto a </a:t>
            </a:r>
            <a:r>
              <a:rPr lang="en-US" altLang="it-IT" sz="2800" dirty="0" err="1">
                <a:latin typeface="Calibri" panose="020F0502020204030204" pitchFamily="34" charset="0"/>
              </a:rPr>
              <a:t>quelli</a:t>
            </a:r>
            <a:r>
              <a:rPr lang="en-US" altLang="it-IT" sz="2800" dirty="0">
                <a:latin typeface="Calibri" panose="020F0502020204030204" pitchFamily="34" charset="0"/>
              </a:rPr>
              <a:t> a </a:t>
            </a:r>
            <a:r>
              <a:rPr lang="en-US" altLang="it-IT" sz="2800" dirty="0" err="1">
                <a:latin typeface="Calibri" panose="020F0502020204030204" pitchFamily="34" charset="0"/>
              </a:rPr>
              <a:t>energia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dirty="0" err="1">
                <a:latin typeface="Calibri" panose="020F0502020204030204" pitchFamily="34" charset="0"/>
              </a:rPr>
              <a:t>più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dirty="0" err="1">
                <a:latin typeface="Calibri" panose="020F0502020204030204" pitchFamily="34" charset="0"/>
              </a:rPr>
              <a:t>alta.</a:t>
            </a:r>
            <a:endParaRPr lang="en-US" altLang="it-IT" sz="2800" dirty="0">
              <a:latin typeface="Calibri" panose="020F0502020204030204" pitchFamily="34" charset="0"/>
            </a:endParaRPr>
          </a:p>
        </p:txBody>
      </p:sp>
      <p:sp>
        <p:nvSpPr>
          <p:cNvPr id="19459" name="Text Box 6">
            <a:extLst>
              <a:ext uri="{FF2B5EF4-FFF2-40B4-BE49-F238E27FC236}">
                <a16:creationId xmlns:a16="http://schemas.microsoft.com/office/drawing/2014/main" id="{F278EF09-D0A5-514F-24ED-5EFC715A1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3451225"/>
            <a:ext cx="7975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800" dirty="0" err="1">
                <a:latin typeface="Calibri" panose="020F0502020204030204" pitchFamily="34" charset="0"/>
              </a:rPr>
              <a:t>L</a:t>
            </a:r>
            <a:r>
              <a:rPr lang="en-US" altLang="ja-JP" sz="2800" dirty="0" err="1">
                <a:latin typeface="Calibri" panose="020F0502020204030204" pitchFamily="34" charset="0"/>
              </a:rPr>
              <a:t>'energia</a:t>
            </a:r>
            <a:r>
              <a:rPr lang="en-US" altLang="ja-JP" sz="2800" dirty="0">
                <a:latin typeface="Calibri" panose="020F0502020204030204" pitchFamily="34" charset="0"/>
              </a:rPr>
              <a:t> non </a:t>
            </a:r>
            <a:r>
              <a:rPr lang="en-US" altLang="ja-JP" sz="2800" dirty="0" err="1">
                <a:latin typeface="Calibri" panose="020F0502020204030204" pitchFamily="34" charset="0"/>
              </a:rPr>
              <a:t>può</a:t>
            </a:r>
            <a:r>
              <a:rPr lang="en-US" altLang="ja-JP" sz="2800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essere</a:t>
            </a:r>
            <a:r>
              <a:rPr lang="en-US" altLang="ja-JP" sz="2800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nè</a:t>
            </a:r>
            <a:r>
              <a:rPr lang="en-US" altLang="ja-JP" sz="2800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creata</a:t>
            </a:r>
            <a:r>
              <a:rPr lang="en-US" altLang="ja-JP" sz="2800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nè</a:t>
            </a:r>
            <a:r>
              <a:rPr lang="en-US" altLang="ja-JP" sz="2800" dirty="0">
                <a:latin typeface="Calibri" panose="020F0502020204030204" pitchFamily="34" charset="0"/>
              </a:rPr>
              <a:t> </a:t>
            </a:r>
            <a:r>
              <a:rPr lang="en-US" altLang="ja-JP" sz="2800" dirty="0" err="1">
                <a:latin typeface="Calibri" panose="020F0502020204030204" pitchFamily="34" charset="0"/>
              </a:rPr>
              <a:t>distrutta</a:t>
            </a:r>
            <a:r>
              <a:rPr lang="en-US" altLang="ja-JP" sz="2800" dirty="0">
                <a:latin typeface="Calibri" panose="020F0502020204030204" pitchFamily="34" charset="0"/>
              </a:rPr>
              <a:t>:</a:t>
            </a:r>
          </a:p>
          <a:p>
            <a:r>
              <a:rPr lang="en-US" altLang="it-IT" sz="2800" dirty="0">
                <a:latin typeface="Calibri" panose="020F0502020204030204" pitchFamily="34" charset="0"/>
              </a:rPr>
              <a:t>– </a:t>
            </a:r>
            <a:r>
              <a:rPr lang="en-US" altLang="it-IT" sz="2800" dirty="0" err="1">
                <a:latin typeface="Calibri" panose="020F0502020204030204" pitchFamily="34" charset="0"/>
              </a:rPr>
              <a:t>si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b="1" i="1" dirty="0" err="1">
                <a:latin typeface="Calibri" panose="020F0502020204030204" pitchFamily="34" charset="0"/>
              </a:rPr>
              <a:t>conserva</a:t>
            </a:r>
            <a:endParaRPr lang="en-US" altLang="it-IT" sz="2800" b="1" i="1" dirty="0">
              <a:latin typeface="Calibri" panose="020F0502020204030204" pitchFamily="34" charset="0"/>
            </a:endParaRPr>
          </a:p>
          <a:p>
            <a:r>
              <a:rPr lang="en-US" altLang="it-IT" sz="2800" dirty="0">
                <a:latin typeface="Calibri" panose="020F0502020204030204" pitchFamily="34" charset="0"/>
              </a:rPr>
              <a:t>– </a:t>
            </a:r>
            <a:r>
              <a:rPr lang="en-US" altLang="it-IT" sz="2800" dirty="0" err="1">
                <a:latin typeface="Calibri" panose="020F0502020204030204" pitchFamily="34" charset="0"/>
              </a:rPr>
              <a:t>può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dirty="0" err="1">
                <a:latin typeface="Calibri" panose="020F0502020204030204" pitchFamily="34" charset="0"/>
              </a:rPr>
              <a:t>essere</a:t>
            </a:r>
            <a:r>
              <a:rPr lang="en-US" altLang="it-IT" sz="2800" dirty="0">
                <a:latin typeface="Calibri" panose="020F0502020204030204" pitchFamily="34" charset="0"/>
              </a:rPr>
              <a:t> </a:t>
            </a:r>
            <a:r>
              <a:rPr lang="en-US" altLang="it-IT" sz="2800" b="1" i="1" dirty="0" err="1">
                <a:latin typeface="Calibri" panose="020F0502020204030204" pitchFamily="34" charset="0"/>
              </a:rPr>
              <a:t>convertita</a:t>
            </a:r>
            <a:r>
              <a:rPr lang="en-US" altLang="it-IT" sz="2800" dirty="0">
                <a:latin typeface="Calibri" panose="020F0502020204030204" pitchFamily="34" charset="0"/>
              </a:rPr>
              <a:t> da </a:t>
            </a:r>
            <a:r>
              <a:rPr lang="en-US" altLang="it-IT" sz="2800" dirty="0" err="1">
                <a:latin typeface="Calibri" panose="020F0502020204030204" pitchFamily="34" charset="0"/>
              </a:rPr>
              <a:t>una</a:t>
            </a:r>
            <a:r>
              <a:rPr lang="en-US" altLang="it-IT" sz="2800" dirty="0">
                <a:latin typeface="Calibri" panose="020F0502020204030204" pitchFamily="34" charset="0"/>
              </a:rPr>
              <a:t> forma in </a:t>
            </a:r>
            <a:r>
              <a:rPr lang="en-US" altLang="it-IT" sz="2800" dirty="0" err="1">
                <a:latin typeface="Calibri" panose="020F0502020204030204" pitchFamily="34" charset="0"/>
              </a:rPr>
              <a:t>un</a:t>
            </a:r>
            <a:r>
              <a:rPr lang="en-US" altLang="ja-JP" sz="2800" dirty="0" err="1">
                <a:latin typeface="Calibri" panose="020F0502020204030204" pitchFamily="34" charset="0"/>
              </a:rPr>
              <a:t>'altra</a:t>
            </a:r>
            <a:r>
              <a:rPr lang="en-US" altLang="ja-JP" sz="2800" dirty="0">
                <a:latin typeface="Calibri" panose="020F0502020204030204" pitchFamily="34" charset="0"/>
              </a:rPr>
              <a:t>.</a:t>
            </a:r>
            <a:endParaRPr lang="en-US" altLang="it-IT" sz="2800" dirty="0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3FBAB921-D831-B6D4-C71F-85AF34D7C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Trasformazioni</a:t>
            </a:r>
            <a:r>
              <a:rPr lang="en-US" sz="2800" b="1" dirty="0">
                <a:solidFill>
                  <a:srgbClr val="EF5847"/>
                </a:solidFill>
              </a:rPr>
              <a:t> </a:t>
            </a:r>
            <a:r>
              <a:rPr lang="en-US" sz="2800" b="1" dirty="0" err="1">
                <a:solidFill>
                  <a:srgbClr val="EF5847"/>
                </a:solidFill>
              </a:rPr>
              <a:t>dell'energia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D5F43105-0CF1-D13F-C5D4-D33B7DF32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837922"/>
            <a:ext cx="6225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Uno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stato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con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minore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energia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è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 stabile</a:t>
            </a:r>
            <a:endParaRPr lang="en-US" altLang="it-IT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3D6A7A55-5061-1236-AF4A-9D7C83FDC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729" y="352586"/>
            <a:ext cx="6191250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L'energia potenziale gravitazionale si converte in energia cinetica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BDA1B9D-1321-DD78-D281-722219B4D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456" y="1401022"/>
            <a:ext cx="6869087" cy="4436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4">
            <a:extLst>
              <a:ext uri="{FF2B5EF4-FFF2-40B4-BE49-F238E27FC236}">
                <a16:creationId xmlns:a16="http://schemas.microsoft.com/office/drawing/2014/main" id="{FB125DBA-850E-6573-3877-E29B33C5B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5878513"/>
            <a:ext cx="5562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b="1" dirty="0" err="1">
                <a:solidFill>
                  <a:srgbClr val="FF0000"/>
                </a:solidFill>
                <a:latin typeface="Calibri" panose="020F0502020204030204" pitchFamily="34" charset="0"/>
              </a:rPr>
              <a:t>L</a:t>
            </a:r>
            <a:r>
              <a:rPr lang="en-US" altLang="ja-JP" b="1" dirty="0" err="1">
                <a:solidFill>
                  <a:srgbClr val="FF0000"/>
                </a:solidFill>
                <a:latin typeface="Calibri" panose="020F0502020204030204" pitchFamily="34" charset="0"/>
              </a:rPr>
              <a:t>'energia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  <a:latin typeface="Calibri" panose="020F0502020204030204" pitchFamily="34" charset="0"/>
              </a:rPr>
              <a:t>si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  <a:latin typeface="Calibri" panose="020F0502020204030204" pitchFamily="34" charset="0"/>
              </a:rPr>
              <a:t>conserva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  <a:latin typeface="Calibri" panose="020F0502020204030204" pitchFamily="34" charset="0"/>
              </a:rPr>
              <a:t>quando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  <a:latin typeface="Calibri" panose="020F0502020204030204" pitchFamily="34" charset="0"/>
              </a:rPr>
              <a:t>si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  <a:latin typeface="Calibri" panose="020F0502020204030204" pitchFamily="34" charset="0"/>
              </a:rPr>
              <a:t>trasforma</a:t>
            </a:r>
            <a:endParaRPr lang="en-US" altLang="it-IT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D75FBC1D-7F45-82AA-DC4C-6D405F7AD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54012"/>
            <a:ext cx="6191250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L'energia potenziale meccanica si converte in energia cinetica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AF29F6C-D7BB-23FF-BFDE-0BB6E8409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75" y="1424669"/>
            <a:ext cx="6191250" cy="43535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uppo 4">
            <a:extLst>
              <a:ext uri="{FF2B5EF4-FFF2-40B4-BE49-F238E27FC236}">
                <a16:creationId xmlns:a16="http://schemas.microsoft.com/office/drawing/2014/main" id="{EAA3EB00-3078-6126-2EEE-E4564DD69663}"/>
              </a:ext>
            </a:extLst>
          </p:cNvPr>
          <p:cNvGrpSpPr>
            <a:grpSpLocks/>
          </p:cNvGrpSpPr>
          <p:nvPr/>
        </p:nvGrpSpPr>
        <p:grpSpPr bwMode="auto">
          <a:xfrm>
            <a:off x="1785936" y="2060575"/>
            <a:ext cx="5572125" cy="3900487"/>
            <a:chOff x="1476375" y="2060575"/>
            <a:chExt cx="5571822" cy="3899517"/>
          </a:xfrm>
        </p:grpSpPr>
        <p:pic>
          <p:nvPicPr>
            <p:cNvPr id="24580" name="Picture 12">
              <a:extLst>
                <a:ext uri="{FF2B5EF4-FFF2-40B4-BE49-F238E27FC236}">
                  <a16:creationId xmlns:a16="http://schemas.microsoft.com/office/drawing/2014/main" id="{EA59252B-E9B6-9C00-B7F2-F470C2973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7" t="1538" r="1015" b="4276"/>
            <a:stretch>
              <a:fillRect/>
            </a:stretch>
          </p:blipFill>
          <p:spPr bwMode="auto">
            <a:xfrm>
              <a:off x="1476375" y="2060575"/>
              <a:ext cx="5571822" cy="3899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1" name="CasellaDiTesto 3">
              <a:extLst>
                <a:ext uri="{FF2B5EF4-FFF2-40B4-BE49-F238E27FC236}">
                  <a16:creationId xmlns:a16="http://schemas.microsoft.com/office/drawing/2014/main" id="{D29D621D-FA64-8EAF-DFDE-39FD943F2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7038" y="4306888"/>
              <a:ext cx="307975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ED18E402-3178-C150-0A44-9F672A7BC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348915"/>
            <a:ext cx="6191251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L'energia potenziale elettrica si converte in energia cinetica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8">
            <a:extLst>
              <a:ext uri="{FF2B5EF4-FFF2-40B4-BE49-F238E27FC236}">
                <a16:creationId xmlns:a16="http://schemas.microsoft.com/office/drawing/2014/main" id="{12B725AA-A67F-9923-DCAE-341FE1EF4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175" y="2752725"/>
            <a:ext cx="33813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F48FF5E2-C58E-77A2-B403-9A3220112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359298"/>
            <a:ext cx="6191251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L'energia potenziale chimica si converte in energia cinetica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1B3B8A7-3203-E0A1-B138-DC6398C1D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163" y="1343954"/>
            <a:ext cx="6993673" cy="489705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9">
            <a:extLst>
              <a:ext uri="{FF2B5EF4-FFF2-40B4-BE49-F238E27FC236}">
                <a16:creationId xmlns:a16="http://schemas.microsoft.com/office/drawing/2014/main" id="{0FC29E1C-2001-C48B-D24A-3BE8F53A843A}"/>
              </a:ext>
            </a:extLst>
          </p:cNvPr>
          <p:cNvGrpSpPr>
            <a:grpSpLocks/>
          </p:cNvGrpSpPr>
          <p:nvPr/>
        </p:nvGrpSpPr>
        <p:grpSpPr bwMode="auto">
          <a:xfrm>
            <a:off x="1912938" y="1519852"/>
            <a:ext cx="5778010" cy="1200330"/>
            <a:chOff x="2359025" y="982815"/>
            <a:chExt cx="5778010" cy="1326801"/>
          </a:xfrm>
        </p:grpSpPr>
        <p:sp>
          <p:nvSpPr>
            <p:cNvPr id="28700" name="AutoShape 6">
              <a:extLst>
                <a:ext uri="{FF2B5EF4-FFF2-40B4-BE49-F238E27FC236}">
                  <a16:creationId xmlns:a16="http://schemas.microsoft.com/office/drawing/2014/main" id="{F4E94096-444D-AC1B-A6D0-9941DD4AF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025" y="1229558"/>
              <a:ext cx="1800225" cy="507128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39999"/>
              </a:srgbClr>
            </a:solidFill>
            <a:ln w="28575">
              <a:solidFill>
                <a:srgbClr val="99CCFF"/>
              </a:solidFill>
              <a:round/>
              <a:headEnd/>
              <a:tailEnd/>
            </a:ln>
          </p:spPr>
          <p:txBody>
            <a:bodyPr lIns="45720" rIns="4572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it-IT" sz="2000" b="1" dirty="0" err="1">
                  <a:latin typeface="Calibri" panose="020F0502020204030204" pitchFamily="34" charset="0"/>
                </a:rPr>
                <a:t>Osservazioni</a:t>
              </a:r>
              <a:r>
                <a:rPr lang="en-US" altLang="it-IT" sz="2000" b="1" dirty="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28701" name="Text Box 11">
              <a:extLst>
                <a:ext uri="{FF2B5EF4-FFF2-40B4-BE49-F238E27FC236}">
                  <a16:creationId xmlns:a16="http://schemas.microsoft.com/office/drawing/2014/main" id="{928EC27F-0A8E-E680-9F93-64E81D5F1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2639" y="982815"/>
              <a:ext cx="3634396" cy="1326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Fenomeni</a:t>
              </a:r>
              <a:r>
                <a:rPr lang="en-US" altLang="it-IT" sz="1800" dirty="0">
                  <a:latin typeface="Calibri" panose="020F0502020204030204" pitchFamily="34" charset="0"/>
                </a:rPr>
                <a:t>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naturali</a:t>
              </a:r>
              <a:r>
                <a:rPr lang="en-US" altLang="it-IT" sz="1800" dirty="0">
                  <a:latin typeface="Calibri" panose="020F0502020204030204" pitchFamily="34" charset="0"/>
                </a:rPr>
                <a:t> ed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eventi</a:t>
              </a:r>
              <a:r>
                <a:rPr lang="en-US" altLang="it-IT" sz="1800" dirty="0">
                  <a:latin typeface="Calibri" panose="020F0502020204030204" pitchFamily="34" charset="0"/>
                </a:rPr>
                <a:t>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misurati</a:t>
              </a:r>
              <a:r>
                <a:rPr lang="en-US" altLang="it-IT" sz="1800" dirty="0">
                  <a:latin typeface="Calibri" panose="020F0502020204030204" pitchFamily="34" charset="0"/>
                </a:rPr>
                <a:t>;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possono</a:t>
              </a:r>
              <a:r>
                <a:rPr lang="en-US" altLang="it-IT" sz="1800" dirty="0">
                  <a:latin typeface="Calibri" panose="020F0502020204030204" pitchFamily="34" charset="0"/>
                </a:rPr>
                <a:t>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essere</a:t>
              </a:r>
              <a:r>
                <a:rPr lang="en-US" altLang="it-IT" sz="1800" dirty="0">
                  <a:latin typeface="Calibri" panose="020F0502020204030204" pitchFamily="34" charset="0"/>
                </a:rPr>
                <a:t>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enunciati</a:t>
              </a:r>
              <a:r>
                <a:rPr lang="en-US" altLang="it-IT" sz="1800" dirty="0">
                  <a:latin typeface="Calibri" panose="020F0502020204030204" pitchFamily="34" charset="0"/>
                </a:rPr>
                <a:t> come </a:t>
              </a:r>
              <a:r>
                <a:rPr lang="en-US" altLang="it-IT" sz="1800" i="1" dirty="0" err="1">
                  <a:latin typeface="Calibri" panose="020F0502020204030204" pitchFamily="34" charset="0"/>
                </a:rPr>
                <a:t>leggi</a:t>
              </a:r>
              <a:r>
                <a:rPr lang="en-US" altLang="it-IT" sz="1800" i="1" dirty="0">
                  <a:latin typeface="Calibri" panose="020F0502020204030204" pitchFamily="34" charset="0"/>
                </a:rPr>
                <a:t> </a:t>
              </a:r>
              <a:r>
                <a:rPr lang="en-US" altLang="it-IT" sz="1800" i="1" dirty="0" err="1">
                  <a:latin typeface="Calibri" panose="020F0502020204030204" pitchFamily="34" charset="0"/>
                </a:rPr>
                <a:t>naturali</a:t>
              </a:r>
              <a:r>
                <a:rPr lang="en-US" altLang="it-IT" sz="1800" dirty="0">
                  <a:latin typeface="Calibri" panose="020F0502020204030204" pitchFamily="34" charset="0"/>
                </a:rPr>
                <a:t> se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universalmente</a:t>
              </a:r>
              <a:r>
                <a:rPr lang="en-US" altLang="it-IT" sz="1800" dirty="0">
                  <a:latin typeface="Calibri" panose="020F0502020204030204" pitchFamily="34" charset="0"/>
                </a:rPr>
                <a:t>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consistenti</a:t>
              </a:r>
              <a:r>
                <a:rPr lang="en-US" altLang="it-IT" sz="1800" dirty="0"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3" name="Gruppo 30">
            <a:extLst>
              <a:ext uri="{FF2B5EF4-FFF2-40B4-BE49-F238E27FC236}">
                <a16:creationId xmlns:a16="http://schemas.microsoft.com/office/drawing/2014/main" id="{22047EC5-2258-0CE6-2FEE-F90B58992300}"/>
              </a:ext>
            </a:extLst>
          </p:cNvPr>
          <p:cNvGrpSpPr>
            <a:grpSpLocks/>
          </p:cNvGrpSpPr>
          <p:nvPr/>
        </p:nvGrpSpPr>
        <p:grpSpPr bwMode="auto">
          <a:xfrm>
            <a:off x="1936750" y="2208213"/>
            <a:ext cx="6492875" cy="1452562"/>
            <a:chOff x="2362200" y="1708150"/>
            <a:chExt cx="6492875" cy="1452563"/>
          </a:xfrm>
        </p:grpSpPr>
        <p:sp>
          <p:nvSpPr>
            <p:cNvPr id="28696" name="Text Box 13">
              <a:extLst>
                <a:ext uri="{FF2B5EF4-FFF2-40B4-BE49-F238E27FC236}">
                  <a16:creationId xmlns:a16="http://schemas.microsoft.com/office/drawing/2014/main" id="{42CD66F4-B960-C0F0-8D1B-1441BB2117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6125" y="2244725"/>
              <a:ext cx="42989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800">
                  <a:latin typeface="Calibri" panose="020F0502020204030204" pitchFamily="34" charset="0"/>
                </a:rPr>
                <a:t>Congettura o proposizione provvisoria formulata per spiegare una categoria di osservazioni.</a:t>
              </a:r>
            </a:p>
          </p:txBody>
        </p:sp>
        <p:grpSp>
          <p:nvGrpSpPr>
            <p:cNvPr id="28697" name="Group 40">
              <a:extLst>
                <a:ext uri="{FF2B5EF4-FFF2-40B4-BE49-F238E27FC236}">
                  <a16:creationId xmlns:a16="http://schemas.microsoft.com/office/drawing/2014/main" id="{845B0F93-9215-994D-7302-44B165296E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2200" y="1708150"/>
              <a:ext cx="1795463" cy="995363"/>
              <a:chOff x="1488" y="1076"/>
              <a:chExt cx="1131" cy="627"/>
            </a:xfrm>
          </p:grpSpPr>
          <p:sp>
            <p:nvSpPr>
              <p:cNvPr id="28698" name="AutoShape 6">
                <a:extLst>
                  <a:ext uri="{FF2B5EF4-FFF2-40B4-BE49-F238E27FC236}">
                    <a16:creationId xmlns:a16="http://schemas.microsoft.com/office/drawing/2014/main" id="{879AB835-3C41-C5D9-4572-CF8C1917D9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1414"/>
                <a:ext cx="1131" cy="289"/>
              </a:xfrm>
              <a:prstGeom prst="roundRect">
                <a:avLst>
                  <a:gd name="adj" fmla="val 16667"/>
                </a:avLst>
              </a:prstGeom>
              <a:solidFill>
                <a:srgbClr val="99CCFF">
                  <a:alpha val="39999"/>
                </a:srgbClr>
              </a:solidFill>
              <a:ln w="28575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lIns="45720" rIns="45720"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it-IT" sz="2000" b="1" dirty="0" err="1">
                    <a:latin typeface="Calibri" panose="020F0502020204030204" pitchFamily="34" charset="0"/>
                  </a:rPr>
                  <a:t>Ipotesi</a:t>
                </a:r>
                <a:r>
                  <a:rPr lang="en-US" altLang="it-IT" sz="2000" b="1" dirty="0">
                    <a:latin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699" name="AutoShape 21">
                <a:extLst>
                  <a:ext uri="{FF2B5EF4-FFF2-40B4-BE49-F238E27FC236}">
                    <a16:creationId xmlns:a16="http://schemas.microsoft.com/office/drawing/2014/main" id="{DDEB119C-7759-6366-0DA5-E10C66A32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076"/>
                <a:ext cx="144" cy="339"/>
              </a:xfrm>
              <a:prstGeom prst="downArrow">
                <a:avLst>
                  <a:gd name="adj1" fmla="val 50000"/>
                  <a:gd name="adj2" fmla="val 58854"/>
                </a:avLst>
              </a:prstGeom>
              <a:solidFill>
                <a:srgbClr val="99CCFF"/>
              </a:solidFill>
              <a:ln w="2857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it-IT" altLang="it-IT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5" name="Gruppo 33">
            <a:extLst>
              <a:ext uri="{FF2B5EF4-FFF2-40B4-BE49-F238E27FC236}">
                <a16:creationId xmlns:a16="http://schemas.microsoft.com/office/drawing/2014/main" id="{7C0B1E9B-6D57-FC78-64CD-7D3BEAC08705}"/>
              </a:ext>
            </a:extLst>
          </p:cNvPr>
          <p:cNvGrpSpPr>
            <a:grpSpLocks/>
          </p:cNvGrpSpPr>
          <p:nvPr/>
        </p:nvGrpSpPr>
        <p:grpSpPr bwMode="auto">
          <a:xfrm>
            <a:off x="1947863" y="3198813"/>
            <a:ext cx="6500812" cy="1152525"/>
            <a:chOff x="2395250" y="2689225"/>
            <a:chExt cx="6500813" cy="1152525"/>
          </a:xfrm>
        </p:grpSpPr>
        <p:sp>
          <p:nvSpPr>
            <p:cNvPr id="28692" name="AutoShape 22">
              <a:extLst>
                <a:ext uri="{FF2B5EF4-FFF2-40B4-BE49-F238E27FC236}">
                  <a16:creationId xmlns:a16="http://schemas.microsoft.com/office/drawing/2014/main" id="{4E4F7B9E-A77E-918F-0819-C7D4E683F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250" y="2689225"/>
              <a:ext cx="228600" cy="538163"/>
            </a:xfrm>
            <a:prstGeom prst="downArrow">
              <a:avLst>
                <a:gd name="adj1" fmla="val 50000"/>
                <a:gd name="adj2" fmla="val 58854"/>
              </a:avLst>
            </a:prstGeom>
            <a:solidFill>
              <a:srgbClr val="99CCFF"/>
            </a:solidFill>
            <a:ln w="28575">
              <a:solidFill>
                <a:srgbClr val="99CCF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  <p:grpSp>
          <p:nvGrpSpPr>
            <p:cNvPr id="28693" name="Group 31">
              <a:extLst>
                <a:ext uri="{FF2B5EF4-FFF2-40B4-BE49-F238E27FC236}">
                  <a16:creationId xmlns:a16="http://schemas.microsoft.com/office/drawing/2014/main" id="{AC8D9B12-06E7-8262-2D77-94D55118B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5250" y="3200400"/>
              <a:ext cx="6500813" cy="641350"/>
              <a:chOff x="1493" y="2016"/>
              <a:chExt cx="4095" cy="404"/>
            </a:xfrm>
          </p:grpSpPr>
          <p:sp>
            <p:nvSpPr>
              <p:cNvPr id="28694" name="AutoShape 6">
                <a:extLst>
                  <a:ext uri="{FF2B5EF4-FFF2-40B4-BE49-F238E27FC236}">
                    <a16:creationId xmlns:a16="http://schemas.microsoft.com/office/drawing/2014/main" id="{A485524F-54EE-07F0-EBC9-D451E6DB2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3" y="2029"/>
                <a:ext cx="1131" cy="289"/>
              </a:xfrm>
              <a:prstGeom prst="roundRect">
                <a:avLst>
                  <a:gd name="adj" fmla="val 16667"/>
                </a:avLst>
              </a:prstGeom>
              <a:solidFill>
                <a:srgbClr val="99CCFF">
                  <a:alpha val="39999"/>
                </a:srgbClr>
              </a:solidFill>
              <a:ln w="28575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lIns="45720" rIns="45720"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it-IT" sz="2000" b="1" dirty="0" err="1">
                    <a:latin typeface="Calibri" panose="020F0502020204030204" pitchFamily="34" charset="0"/>
                  </a:rPr>
                  <a:t>Esperimento</a:t>
                </a:r>
                <a:r>
                  <a:rPr lang="en-US" altLang="it-IT" sz="2000" b="1" dirty="0">
                    <a:latin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695" name="Text Box 15">
                <a:extLst>
                  <a:ext uri="{FF2B5EF4-FFF2-40B4-BE49-F238E27FC236}">
                    <a16:creationId xmlns:a16="http://schemas.microsoft.com/office/drawing/2014/main" id="{A7FA7065-808A-57A6-42AA-9239692C6F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0" y="2016"/>
                <a:ext cx="270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sz="1800">
                    <a:latin typeface="Calibri" panose="020F0502020204030204" pitchFamily="34" charset="0"/>
                  </a:rPr>
                  <a:t>Procedimento per verificare le ipotesi: misura una variabile per volta.</a:t>
                </a:r>
              </a:p>
            </p:txBody>
          </p:sp>
        </p:grpSp>
      </p:grpSp>
      <p:grpSp>
        <p:nvGrpSpPr>
          <p:cNvPr id="7" name="Gruppo 34">
            <a:extLst>
              <a:ext uri="{FF2B5EF4-FFF2-40B4-BE49-F238E27FC236}">
                <a16:creationId xmlns:a16="http://schemas.microsoft.com/office/drawing/2014/main" id="{BF510342-7722-F4FD-61E4-CDC1975DFDD7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4167188"/>
            <a:ext cx="7010400" cy="1408112"/>
            <a:chOff x="2133600" y="3622969"/>
            <a:chExt cx="7010400" cy="1407820"/>
          </a:xfrm>
        </p:grpSpPr>
        <p:sp>
          <p:nvSpPr>
            <p:cNvPr id="28689" name="AutoShape 6">
              <a:extLst>
                <a:ext uri="{FF2B5EF4-FFF2-40B4-BE49-F238E27FC236}">
                  <a16:creationId xmlns:a16="http://schemas.microsoft.com/office/drawing/2014/main" id="{00ED5202-7369-0EC2-A27A-A8A19D265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4191000"/>
              <a:ext cx="2268538" cy="458787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39999"/>
              </a:srgbClr>
            </a:solidFill>
            <a:ln w="28575">
              <a:solidFill>
                <a:srgbClr val="99CCFF"/>
              </a:solidFill>
              <a:round/>
              <a:headEnd/>
              <a:tailEnd/>
            </a:ln>
          </p:spPr>
          <p:txBody>
            <a:bodyPr lIns="45720" rIns="4572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it-IT" sz="2000" b="1">
                  <a:latin typeface="Calibri" panose="020F0502020204030204" pitchFamily="34" charset="0"/>
                </a:rPr>
                <a:t>Modello (teoria)</a:t>
              </a:r>
            </a:p>
          </p:txBody>
        </p:sp>
        <p:sp>
          <p:nvSpPr>
            <p:cNvPr id="28690" name="Text Box 17">
              <a:extLst>
                <a:ext uri="{FF2B5EF4-FFF2-40B4-BE49-F238E27FC236}">
                  <a16:creationId xmlns:a16="http://schemas.microsoft.com/office/drawing/2014/main" id="{016C6919-1E25-EDB2-C7B0-A2FB370B7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4114992"/>
              <a:ext cx="4572000" cy="915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800">
                  <a:latin typeface="Calibri" panose="020F0502020204030204" pitchFamily="34" charset="0"/>
                </a:rPr>
                <a:t>Insieme di costrutti concettuali che spiega I dati forniti da esperimenti ripetuti; permette di prevedere I fenomeni correlati.</a:t>
              </a:r>
            </a:p>
          </p:txBody>
        </p:sp>
        <p:sp>
          <p:nvSpPr>
            <p:cNvPr id="28691" name="AutoShape 23">
              <a:extLst>
                <a:ext uri="{FF2B5EF4-FFF2-40B4-BE49-F238E27FC236}">
                  <a16:creationId xmlns:a16="http://schemas.microsoft.com/office/drawing/2014/main" id="{D727A1AB-912D-B76E-5DA7-3E9BEF42A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538" y="3622969"/>
              <a:ext cx="228600" cy="538051"/>
            </a:xfrm>
            <a:prstGeom prst="downArrow">
              <a:avLst>
                <a:gd name="adj1" fmla="val 50000"/>
                <a:gd name="adj2" fmla="val 58842"/>
              </a:avLst>
            </a:prstGeom>
            <a:solidFill>
              <a:srgbClr val="99CCFF"/>
            </a:solidFill>
            <a:ln w="28575">
              <a:solidFill>
                <a:srgbClr val="99CCF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uppo 35">
            <a:extLst>
              <a:ext uri="{FF2B5EF4-FFF2-40B4-BE49-F238E27FC236}">
                <a16:creationId xmlns:a16="http://schemas.microsoft.com/office/drawing/2014/main" id="{B29BB72D-C51C-0A68-F28C-7091133C9056}"/>
              </a:ext>
            </a:extLst>
          </p:cNvPr>
          <p:cNvGrpSpPr>
            <a:grpSpLocks/>
          </p:cNvGrpSpPr>
          <p:nvPr/>
        </p:nvGrpSpPr>
        <p:grpSpPr bwMode="auto">
          <a:xfrm>
            <a:off x="1685925" y="5211763"/>
            <a:ext cx="5937250" cy="1168400"/>
            <a:chOff x="2133600" y="4613275"/>
            <a:chExt cx="5937250" cy="1168400"/>
          </a:xfrm>
        </p:grpSpPr>
        <p:sp>
          <p:nvSpPr>
            <p:cNvPr id="28686" name="AutoShape 6">
              <a:extLst>
                <a:ext uri="{FF2B5EF4-FFF2-40B4-BE49-F238E27FC236}">
                  <a16:creationId xmlns:a16="http://schemas.microsoft.com/office/drawing/2014/main" id="{D1B87278-3CF1-0EF9-25F6-AAA02DB3D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5317451"/>
              <a:ext cx="2303463" cy="442674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39999"/>
              </a:srgbClr>
            </a:solidFill>
            <a:ln w="28575">
              <a:solidFill>
                <a:srgbClr val="99CCFF"/>
              </a:solidFill>
              <a:round/>
              <a:headEnd/>
              <a:tailEnd/>
            </a:ln>
          </p:spPr>
          <p:txBody>
            <a:bodyPr lIns="45720" rIns="4572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it-IT" sz="2000" b="1">
                  <a:latin typeface="Calibri" panose="020F0502020204030204" pitchFamily="34" charset="0"/>
                </a:rPr>
                <a:t>Nuovo esperimento</a:t>
              </a:r>
            </a:p>
          </p:txBody>
        </p:sp>
        <p:sp>
          <p:nvSpPr>
            <p:cNvPr id="28687" name="Text Box 19">
              <a:extLst>
                <a:ext uri="{FF2B5EF4-FFF2-40B4-BE49-F238E27FC236}">
                  <a16:creationId xmlns:a16="http://schemas.microsoft.com/office/drawing/2014/main" id="{E78C0D4F-976D-CD94-1DC3-7FE0262C4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5140325"/>
              <a:ext cx="34988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800">
                  <a:latin typeface="Calibri" panose="020F0502020204030204" pitchFamily="34" charset="0"/>
                </a:rPr>
                <a:t>Verifica le previsioni basate sul modello.</a:t>
              </a:r>
            </a:p>
          </p:txBody>
        </p:sp>
        <p:sp>
          <p:nvSpPr>
            <p:cNvPr id="28688" name="AutoShape 24">
              <a:extLst>
                <a:ext uri="{FF2B5EF4-FFF2-40B4-BE49-F238E27FC236}">
                  <a16:creationId xmlns:a16="http://schemas.microsoft.com/office/drawing/2014/main" id="{88BB66EE-E936-8E92-CF41-2F1948B9D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4613275"/>
              <a:ext cx="228600" cy="538163"/>
            </a:xfrm>
            <a:prstGeom prst="downArrow">
              <a:avLst>
                <a:gd name="adj1" fmla="val 50000"/>
                <a:gd name="adj2" fmla="val 58854"/>
              </a:avLst>
            </a:prstGeom>
            <a:solidFill>
              <a:srgbClr val="99CCFF"/>
            </a:solidFill>
            <a:ln w="28575">
              <a:solidFill>
                <a:srgbClr val="99CCF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Group 34">
            <a:extLst>
              <a:ext uri="{FF2B5EF4-FFF2-40B4-BE49-F238E27FC236}">
                <a16:creationId xmlns:a16="http://schemas.microsoft.com/office/drawing/2014/main" id="{25448BC2-21AE-40BC-8E43-9A6CE602A14B}"/>
              </a:ext>
            </a:extLst>
          </p:cNvPr>
          <p:cNvGrpSpPr>
            <a:grpSpLocks/>
          </p:cNvGrpSpPr>
          <p:nvPr/>
        </p:nvGrpSpPr>
        <p:grpSpPr bwMode="auto">
          <a:xfrm>
            <a:off x="0" y="4722813"/>
            <a:ext cx="1825625" cy="1077912"/>
            <a:chOff x="252" y="2880"/>
            <a:chExt cx="1150" cy="679"/>
          </a:xfrm>
        </p:grpSpPr>
        <p:sp>
          <p:nvSpPr>
            <p:cNvPr id="28684" name="AutoShape 26">
              <a:extLst>
                <a:ext uri="{FF2B5EF4-FFF2-40B4-BE49-F238E27FC236}">
                  <a16:creationId xmlns:a16="http://schemas.microsoft.com/office/drawing/2014/main" id="{A0AD3014-BD2D-4E85-4051-53C6EDC4A0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008" y="2975"/>
              <a:ext cx="288" cy="291"/>
            </a:xfrm>
            <a:prstGeom prst="curvedLeftArrow">
              <a:avLst>
                <a:gd name="adj1" fmla="val 60003"/>
                <a:gd name="adj2" fmla="val 120001"/>
                <a:gd name="adj3" fmla="val 33333"/>
              </a:avLst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  <p:sp>
          <p:nvSpPr>
            <p:cNvPr id="28685" name="Text Box 27">
              <a:extLst>
                <a:ext uri="{FF2B5EF4-FFF2-40B4-BE49-F238E27FC236}">
                  <a16:creationId xmlns:a16="http://schemas.microsoft.com/office/drawing/2014/main" id="{3797F8DD-6FE3-9CC8-E9BA-C552F4CD6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" y="2880"/>
              <a:ext cx="1150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sz="1600" i="1">
                  <a:latin typeface="Calibri" panose="020F0502020204030204" pitchFamily="34" charset="0"/>
                </a:rPr>
                <a:t>Il modello viene modificato se </a:t>
              </a:r>
            </a:p>
            <a:p>
              <a:r>
                <a:rPr lang="en-US" altLang="it-IT" sz="1600" i="1">
                  <a:latin typeface="Calibri" panose="020F0502020204030204" pitchFamily="34" charset="0"/>
                </a:rPr>
                <a:t>gli eventi previsti non lo corroborano</a:t>
              </a:r>
            </a:p>
          </p:txBody>
        </p:sp>
      </p:grpSp>
      <p:grpSp>
        <p:nvGrpSpPr>
          <p:cNvPr id="10" name="Gruppo 32">
            <a:extLst>
              <a:ext uri="{FF2B5EF4-FFF2-40B4-BE49-F238E27FC236}">
                <a16:creationId xmlns:a16="http://schemas.microsoft.com/office/drawing/2014/main" id="{74146BAC-A6EA-8EEE-50F5-93470ED15C0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6350"/>
            <a:ext cx="1862138" cy="1323975"/>
            <a:chOff x="-27760" y="2241052"/>
            <a:chExt cx="1862986" cy="1323439"/>
          </a:xfrm>
        </p:grpSpPr>
        <p:sp>
          <p:nvSpPr>
            <p:cNvPr id="28682" name="AutoShape 25">
              <a:extLst>
                <a:ext uri="{FF2B5EF4-FFF2-40B4-BE49-F238E27FC236}">
                  <a16:creationId xmlns:a16="http://schemas.microsoft.com/office/drawing/2014/main" id="{F8C47CBC-CD22-B750-CC78-4F83CFC711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78026" y="2550506"/>
              <a:ext cx="457200" cy="461665"/>
            </a:xfrm>
            <a:prstGeom prst="curvedLeftArrow">
              <a:avLst>
                <a:gd name="adj1" fmla="val 49997"/>
                <a:gd name="adj2" fmla="val 100000"/>
                <a:gd name="adj3" fmla="val 33333"/>
              </a:avLst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  <p:sp>
          <p:nvSpPr>
            <p:cNvPr id="28683" name="Text Box 28">
              <a:extLst>
                <a:ext uri="{FF2B5EF4-FFF2-40B4-BE49-F238E27FC236}">
                  <a16:creationId xmlns:a16="http://schemas.microsoft.com/office/drawing/2014/main" id="{B107461F-DFE0-C2C0-8D66-18AC5E9AE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7760" y="2241052"/>
              <a:ext cx="167780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sz="1600" i="1" dirty="0" err="1">
                  <a:latin typeface="Calibri" panose="020F0502020204030204" pitchFamily="34" charset="0"/>
                </a:rPr>
                <a:t>L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'ipotesi</a:t>
              </a:r>
              <a:r>
                <a:rPr lang="en-US" altLang="ja-JP" sz="1600" i="1" dirty="0">
                  <a:latin typeface="Calibri" panose="020F0502020204030204" pitchFamily="34" charset="0"/>
                </a:rPr>
                <a:t> 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viene</a:t>
              </a:r>
              <a:r>
                <a:rPr lang="en-US" altLang="ja-JP" sz="1600" i="1" dirty="0">
                  <a:latin typeface="Calibri" panose="020F0502020204030204" pitchFamily="34" charset="0"/>
                </a:rPr>
                <a:t> 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riveduta</a:t>
              </a:r>
              <a:r>
                <a:rPr lang="en-US" altLang="ja-JP" sz="1600" i="1" dirty="0">
                  <a:latin typeface="Calibri" panose="020F0502020204030204" pitchFamily="34" charset="0"/>
                </a:rPr>
                <a:t> se 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i</a:t>
              </a:r>
              <a:r>
                <a:rPr lang="en-US" altLang="ja-JP" sz="1600" i="1" dirty="0">
                  <a:latin typeface="Calibri" panose="020F0502020204030204" pitchFamily="34" charset="0"/>
                </a:rPr>
                <a:t> 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risultati</a:t>
              </a:r>
              <a:r>
                <a:rPr lang="en-US" altLang="ja-JP" sz="1600" i="1" dirty="0">
                  <a:latin typeface="Calibri" panose="020F0502020204030204" pitchFamily="34" charset="0"/>
                </a:rPr>
                <a:t> 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sperimentali</a:t>
              </a:r>
              <a:r>
                <a:rPr lang="en-US" altLang="ja-JP" sz="1600" i="1" dirty="0">
                  <a:latin typeface="Calibri" panose="020F0502020204030204" pitchFamily="34" charset="0"/>
                </a:rPr>
                <a:t> non la </a:t>
              </a:r>
              <a:r>
                <a:rPr lang="en-US" altLang="ja-JP" sz="1600" i="1" dirty="0" err="1">
                  <a:latin typeface="Calibri" panose="020F0502020204030204" pitchFamily="34" charset="0"/>
                </a:rPr>
                <a:t>corroborano</a:t>
              </a:r>
              <a:endParaRPr lang="en-US" altLang="it-IT" sz="1600" i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4" name="Rectangle 13">
            <a:extLst>
              <a:ext uri="{FF2B5EF4-FFF2-40B4-BE49-F238E27FC236}">
                <a16:creationId xmlns:a16="http://schemas.microsoft.com/office/drawing/2014/main" id="{0AFC8601-018B-C207-959E-A85948240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7" y="786783"/>
            <a:ext cx="6192838" cy="5206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F5847"/>
                </a:solidFill>
              </a:rPr>
              <a:t>Il </a:t>
            </a:r>
            <a:r>
              <a:rPr lang="en-US" sz="2800" b="1" dirty="0" err="1">
                <a:solidFill>
                  <a:srgbClr val="EF5847"/>
                </a:solidFill>
              </a:rPr>
              <a:t>metodo</a:t>
            </a:r>
            <a:r>
              <a:rPr lang="en-US" sz="2800" b="1" dirty="0">
                <a:solidFill>
                  <a:srgbClr val="EF5847"/>
                </a:solidFill>
              </a:rPr>
              <a:t> </a:t>
            </a:r>
            <a:r>
              <a:rPr lang="en-US" sz="2800" b="1" dirty="0" err="1">
                <a:solidFill>
                  <a:srgbClr val="EF5847"/>
                </a:solidFill>
              </a:rPr>
              <a:t>scientifico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>
            <a:extLst>
              <a:ext uri="{FF2B5EF4-FFF2-40B4-BE49-F238E27FC236}">
                <a16:creationId xmlns:a16="http://schemas.microsoft.com/office/drawing/2014/main" id="{6883DFCA-76F9-6F7A-8578-A9502A322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168" y="1524584"/>
            <a:ext cx="7967663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SzPct val="100000"/>
            </a:pP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Tutte le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quantità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misurate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costituite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da </a:t>
            </a:r>
          </a:p>
          <a:p>
            <a:pPr lvl="1" algn="ctr">
              <a:buSzPct val="100000"/>
            </a:pP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un </a:t>
            </a:r>
            <a:r>
              <a:rPr lang="en-US" altLang="it-IT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numero</a:t>
            </a:r>
            <a:r>
              <a:rPr lang="en-US" altLang="it-IT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e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un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unità</a:t>
            </a:r>
            <a:r>
              <a:rPr lang="en-US" altLang="ja-JP" b="1" i="1" dirty="0">
                <a:solidFill>
                  <a:srgbClr val="FF0000"/>
                </a:solidFill>
                <a:latin typeface="Calibri" panose="020F0502020204030204" pitchFamily="34" charset="0"/>
              </a:rPr>
              <a:t> di </a:t>
            </a:r>
            <a:r>
              <a:rPr lang="en-US" altLang="ja-JP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misura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</a:p>
          <a:p>
            <a:pPr>
              <a:buSzPct val="100000"/>
            </a:pPr>
            <a:r>
              <a:rPr lang="en-US" altLang="it-IT" dirty="0">
                <a:latin typeface="Calibri" panose="020F0502020204030204" pitchFamily="34" charset="0"/>
              </a:rPr>
              <a:t>Le </a:t>
            </a:r>
            <a:r>
              <a:rPr lang="en-US" altLang="it-IT" dirty="0" err="1">
                <a:latin typeface="Calibri" panose="020F0502020204030204" pitchFamily="34" charset="0"/>
              </a:rPr>
              <a:t>unità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misura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manipolano</a:t>
            </a:r>
            <a:r>
              <a:rPr lang="en-US" altLang="it-IT" dirty="0">
                <a:latin typeface="Calibri" panose="020F0502020204030204" pitchFamily="34" charset="0"/>
              </a:rPr>
              <a:t> come </a:t>
            </a:r>
            <a:r>
              <a:rPr lang="en-US" altLang="it-IT" dirty="0" err="1">
                <a:latin typeface="Calibri" panose="020F0502020204030204" pitchFamily="34" charset="0"/>
              </a:rPr>
              <a:t>i</a:t>
            </a:r>
            <a:r>
              <a:rPr lang="en-US" altLang="it-IT" dirty="0">
                <a:latin typeface="Calibri" panose="020F0502020204030204" pitchFamily="34" charset="0"/>
              </a:rPr>
              <a:t> numeri:</a:t>
            </a:r>
          </a:p>
          <a:p>
            <a:pPr>
              <a:buSzPct val="100000"/>
            </a:pPr>
            <a:r>
              <a:rPr lang="en-US" altLang="it-IT" sz="2000" dirty="0">
                <a:latin typeface="Calibri" panose="020F0502020204030204" pitchFamily="34" charset="0"/>
              </a:rPr>
              <a:t>3 m x 4 m = 12 m</a:t>
            </a:r>
            <a:r>
              <a:rPr lang="en-US" altLang="it-IT" sz="2000" baseline="30000" dirty="0">
                <a:latin typeface="Calibri" panose="020F0502020204030204" pitchFamily="34" charset="0"/>
              </a:rPr>
              <a:t>2</a:t>
            </a:r>
            <a:endParaRPr lang="en-US" altLang="it-IT" sz="2000" dirty="0">
              <a:latin typeface="Calibri" panose="020F0502020204030204" pitchFamily="34" charset="0"/>
            </a:endParaRPr>
          </a:p>
        </p:txBody>
      </p:sp>
      <p:grpSp>
        <p:nvGrpSpPr>
          <p:cNvPr id="29699" name="Group 27">
            <a:extLst>
              <a:ext uri="{FF2B5EF4-FFF2-40B4-BE49-F238E27FC236}">
                <a16:creationId xmlns:a16="http://schemas.microsoft.com/office/drawing/2014/main" id="{6324A17F-0A92-C3DE-3726-FBDDFE1208CF}"/>
              </a:ext>
            </a:extLst>
          </p:cNvPr>
          <p:cNvGrpSpPr>
            <a:grpSpLocks/>
          </p:cNvGrpSpPr>
          <p:nvPr/>
        </p:nvGrpSpPr>
        <p:grpSpPr bwMode="auto">
          <a:xfrm>
            <a:off x="701598" y="3022241"/>
            <a:ext cx="4873625" cy="854075"/>
            <a:chOff x="1004" y="2880"/>
            <a:chExt cx="3070" cy="538"/>
          </a:xfrm>
        </p:grpSpPr>
        <p:grpSp>
          <p:nvGrpSpPr>
            <p:cNvPr id="29719" name="Group 26">
              <a:extLst>
                <a:ext uri="{FF2B5EF4-FFF2-40B4-BE49-F238E27FC236}">
                  <a16:creationId xmlns:a16="http://schemas.microsoft.com/office/drawing/2014/main" id="{8C9875FA-0D46-7B52-5A2E-54081804F6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4" y="2880"/>
              <a:ext cx="832" cy="538"/>
              <a:chOff x="984" y="2880"/>
              <a:chExt cx="832" cy="538"/>
            </a:xfrm>
          </p:grpSpPr>
          <p:sp>
            <p:nvSpPr>
              <p:cNvPr id="29725" name="Text Box 14">
                <a:extLst>
                  <a:ext uri="{FF2B5EF4-FFF2-40B4-BE49-F238E27FC236}">
                    <a16:creationId xmlns:a16="http://schemas.microsoft.com/office/drawing/2014/main" id="{D3EF82AA-C865-A170-5AC3-9278BFE45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4" y="2880"/>
                <a:ext cx="8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sz="2000">
                    <a:latin typeface="Calibri" panose="020F0502020204030204" pitchFamily="34" charset="0"/>
                  </a:rPr>
                  <a:t>350 km</a:t>
                </a:r>
              </a:p>
            </p:txBody>
          </p:sp>
          <p:sp>
            <p:nvSpPr>
              <p:cNvPr id="29726" name="Text Box 15">
                <a:extLst>
                  <a:ext uri="{FF2B5EF4-FFF2-40B4-BE49-F238E27FC236}">
                    <a16:creationId xmlns:a16="http://schemas.microsoft.com/office/drawing/2014/main" id="{C1BA1EF6-DC03-C078-F46E-A24E450641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33" y="3168"/>
                <a:ext cx="37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sz="2000" dirty="0">
                    <a:latin typeface="Calibri" panose="020F0502020204030204" pitchFamily="34" charset="0"/>
                  </a:rPr>
                  <a:t>7 h</a:t>
                </a:r>
              </a:p>
            </p:txBody>
          </p:sp>
          <p:sp>
            <p:nvSpPr>
              <p:cNvPr id="29727" name="Line 16">
                <a:extLst>
                  <a:ext uri="{FF2B5EF4-FFF2-40B4-BE49-F238E27FC236}">
                    <a16:creationId xmlns:a16="http://schemas.microsoft.com/office/drawing/2014/main" id="{2422ED9F-1687-ACC2-0790-B901899937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5" y="3140"/>
                <a:ext cx="640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9720" name="Text Box 17">
              <a:extLst>
                <a:ext uri="{FF2B5EF4-FFF2-40B4-BE49-F238E27FC236}">
                  <a16:creationId xmlns:a16="http://schemas.microsoft.com/office/drawing/2014/main" id="{7E828241-C26B-F307-55A8-1A1D1F645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928"/>
              <a:ext cx="214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800">
                  <a:latin typeface="Calibri" panose="020F0502020204030204" pitchFamily="34" charset="0"/>
                </a:rPr>
                <a:t>=</a:t>
              </a:r>
              <a:endParaRPr lang="en-US" altLang="it-IT" b="1">
                <a:latin typeface="Calibri" panose="020F0502020204030204" pitchFamily="34" charset="0"/>
              </a:endParaRPr>
            </a:p>
          </p:txBody>
        </p:sp>
        <p:sp>
          <p:nvSpPr>
            <p:cNvPr id="29721" name="Text Box 18">
              <a:extLst>
                <a:ext uri="{FF2B5EF4-FFF2-40B4-BE49-F238E27FC236}">
                  <a16:creationId xmlns:a16="http://schemas.microsoft.com/office/drawing/2014/main" id="{A6A7471D-A139-A3E7-368E-271B23E86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4" y="2880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>
                  <a:latin typeface="Calibri" panose="020F0502020204030204" pitchFamily="34" charset="0"/>
                </a:rPr>
                <a:t>50 km</a:t>
              </a:r>
            </a:p>
          </p:txBody>
        </p:sp>
        <p:sp>
          <p:nvSpPr>
            <p:cNvPr id="29722" name="Text Box 19">
              <a:extLst>
                <a:ext uri="{FF2B5EF4-FFF2-40B4-BE49-F238E27FC236}">
                  <a16:creationId xmlns:a16="http://schemas.microsoft.com/office/drawing/2014/main" id="{E7F2F1B3-EB07-37D8-3F62-CEF80AB5B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4" y="3168"/>
              <a:ext cx="37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>
                  <a:latin typeface="Calibri" panose="020F0502020204030204" pitchFamily="34" charset="0"/>
                </a:rPr>
                <a:t>1 h</a:t>
              </a:r>
            </a:p>
          </p:txBody>
        </p:sp>
        <p:sp>
          <p:nvSpPr>
            <p:cNvPr id="29723" name="Line 20">
              <a:extLst>
                <a:ext uri="{FF2B5EF4-FFF2-40B4-BE49-F238E27FC236}">
                  <a16:creationId xmlns:a16="http://schemas.microsoft.com/office/drawing/2014/main" id="{059703BC-2C90-BC2E-F88A-5BF758E48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3" y="3120"/>
              <a:ext cx="641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24" name="Text Box 21">
              <a:extLst>
                <a:ext uri="{FF2B5EF4-FFF2-40B4-BE49-F238E27FC236}">
                  <a16:creationId xmlns:a16="http://schemas.microsoft.com/office/drawing/2014/main" id="{638C0C82-1074-A3FD-322D-500D01EC6A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6" y="2928"/>
              <a:ext cx="13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 dirty="0">
                  <a:latin typeface="Calibri" panose="020F0502020204030204" pitchFamily="34" charset="0"/>
                </a:rPr>
                <a:t>o 50 km h</a:t>
              </a:r>
              <a:r>
                <a:rPr lang="en-US" altLang="it-IT" sz="2000" baseline="30000" dirty="0">
                  <a:latin typeface="Calibri" panose="020F0502020204030204" pitchFamily="34" charset="0"/>
                </a:rPr>
                <a:t>-1</a:t>
              </a:r>
              <a:endParaRPr lang="en-US" altLang="it-IT" sz="20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9700" name="Gruppo 29">
            <a:extLst>
              <a:ext uri="{FF2B5EF4-FFF2-40B4-BE49-F238E27FC236}">
                <a16:creationId xmlns:a16="http://schemas.microsoft.com/office/drawing/2014/main" id="{16BD7662-0492-FCA9-7CE9-8115998217C3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3854450"/>
            <a:ext cx="7969250" cy="1784350"/>
            <a:chOff x="632169" y="4310349"/>
            <a:chExt cx="7969250" cy="1784141"/>
          </a:xfrm>
        </p:grpSpPr>
        <p:sp>
          <p:nvSpPr>
            <p:cNvPr id="29706" name="Text Box 15">
              <a:extLst>
                <a:ext uri="{FF2B5EF4-FFF2-40B4-BE49-F238E27FC236}">
                  <a16:creationId xmlns:a16="http://schemas.microsoft.com/office/drawing/2014/main" id="{D080CA37-AE50-22D4-29B1-42FB7F3352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169" y="4310349"/>
              <a:ext cx="7969250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dirty="0">
                  <a:latin typeface="Calibri" panose="020F0502020204030204" pitchFamily="34" charset="0"/>
                </a:rPr>
                <a:t>Un </a:t>
              </a:r>
              <a:r>
                <a:rPr lang="en-US" altLang="it-IT" b="1" i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fattore</a:t>
              </a:r>
              <a:r>
                <a:rPr lang="en-US" altLang="it-IT" b="1" i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di </a:t>
              </a:r>
              <a:r>
                <a:rPr lang="en-US" altLang="it-IT" b="1" i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conversione</a:t>
              </a:r>
              <a:r>
                <a:rPr lang="en-US" altLang="it-IT" b="1" i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it-IT" dirty="0">
                  <a:latin typeface="Calibri" panose="020F0502020204030204" pitchFamily="34" charset="0"/>
                </a:rPr>
                <a:t>è un </a:t>
              </a:r>
              <a:r>
                <a:rPr lang="en-US" altLang="it-IT" dirty="0" err="1">
                  <a:latin typeface="Calibri" panose="020F0502020204030204" pitchFamily="34" charset="0"/>
                </a:rPr>
                <a:t>rapporto</a:t>
              </a:r>
              <a:r>
                <a:rPr lang="en-US" altLang="it-IT" dirty="0">
                  <a:latin typeface="Calibri" panose="020F0502020204030204" pitchFamily="34" charset="0"/>
                </a:rPr>
                <a:t> </a:t>
              </a:r>
              <a:r>
                <a:rPr lang="en-US" altLang="it-IT" dirty="0" err="1">
                  <a:latin typeface="Calibri" panose="020F0502020204030204" pitchFamily="34" charset="0"/>
                </a:rPr>
                <a:t>usato</a:t>
              </a:r>
              <a:r>
                <a:rPr lang="en-US" altLang="it-IT" dirty="0">
                  <a:latin typeface="Calibri" panose="020F0502020204030204" pitchFamily="34" charset="0"/>
                </a:rPr>
                <a:t> per </a:t>
              </a:r>
              <a:r>
                <a:rPr lang="en-US" altLang="it-IT" dirty="0" err="1">
                  <a:latin typeface="Calibri" panose="020F0502020204030204" pitchFamily="34" charset="0"/>
                </a:rPr>
                <a:t>trasformare</a:t>
              </a:r>
              <a:r>
                <a:rPr lang="en-US" altLang="it-IT" dirty="0">
                  <a:latin typeface="Calibri" panose="020F0502020204030204" pitchFamily="34" charset="0"/>
                </a:rPr>
                <a:t> </a:t>
              </a:r>
              <a:r>
                <a:rPr lang="en-US" altLang="it-IT" dirty="0" err="1">
                  <a:latin typeface="Calibri" panose="020F0502020204030204" pitchFamily="34" charset="0"/>
                </a:rPr>
                <a:t>un</a:t>
              </a:r>
              <a:r>
                <a:rPr lang="en-US" altLang="ja-JP" dirty="0" err="1">
                  <a:latin typeface="Calibri" panose="020F0502020204030204" pitchFamily="34" charset="0"/>
                </a:rPr>
                <a:t>'unità</a:t>
              </a:r>
              <a:r>
                <a:rPr lang="en-US" altLang="ja-JP" dirty="0">
                  <a:latin typeface="Calibri" panose="020F0502020204030204" pitchFamily="34" charset="0"/>
                </a:rPr>
                <a:t> di </a:t>
              </a:r>
              <a:r>
                <a:rPr lang="en-US" altLang="ja-JP" dirty="0" err="1">
                  <a:latin typeface="Calibri" panose="020F0502020204030204" pitchFamily="34" charset="0"/>
                </a:rPr>
                <a:t>misura</a:t>
              </a:r>
              <a:r>
                <a:rPr lang="en-US" altLang="ja-JP" dirty="0">
                  <a:latin typeface="Calibri" panose="020F0502020204030204" pitchFamily="34" charset="0"/>
                </a:rPr>
                <a:t> in </a:t>
              </a:r>
              <a:r>
                <a:rPr lang="en-US" altLang="ja-JP" dirty="0" err="1">
                  <a:latin typeface="Calibri" panose="020F0502020204030204" pitchFamily="34" charset="0"/>
                </a:rPr>
                <a:t>un'altra</a:t>
              </a:r>
              <a:r>
                <a:rPr lang="en-US" altLang="ja-JP" dirty="0">
                  <a:latin typeface="Calibri" panose="020F0502020204030204" pitchFamily="34" charset="0"/>
                </a:rPr>
                <a:t>.</a:t>
              </a:r>
              <a:endParaRPr lang="en-US" altLang="it-IT" dirty="0">
                <a:latin typeface="Calibri" panose="020F0502020204030204" pitchFamily="34" charset="0"/>
              </a:endParaRPr>
            </a:p>
          </p:txBody>
        </p:sp>
        <p:sp>
          <p:nvSpPr>
            <p:cNvPr id="29707" name="Text Box 16">
              <a:extLst>
                <a:ext uri="{FF2B5EF4-FFF2-40B4-BE49-F238E27FC236}">
                  <a16:creationId xmlns:a16="http://schemas.microsoft.com/office/drawing/2014/main" id="{1BCF3CD1-28D7-9F3D-50EE-E56448CDA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077" y="5264227"/>
              <a:ext cx="4876800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dirty="0">
                  <a:latin typeface="Calibri" panose="020F0502020204030204" pitchFamily="34" charset="0"/>
                </a:rPr>
                <a:t>La </a:t>
              </a:r>
              <a:r>
                <a:rPr lang="en-US" altLang="it-IT" dirty="0" err="1">
                  <a:latin typeface="Calibri" panose="020F0502020204030204" pitchFamily="34" charset="0"/>
                </a:rPr>
                <a:t>relazione</a:t>
              </a:r>
              <a:r>
                <a:rPr lang="en-US" altLang="it-IT" dirty="0">
                  <a:latin typeface="Calibri" panose="020F0502020204030204" pitchFamily="34" charset="0"/>
                </a:rPr>
                <a:t> 1 km = 1000 m</a:t>
              </a:r>
            </a:p>
            <a:p>
              <a:r>
                <a:rPr lang="en-US" altLang="it-IT" dirty="0">
                  <a:latin typeface="Calibri" panose="020F0502020204030204" pitchFamily="34" charset="0"/>
                </a:rPr>
                <a:t>ci </a:t>
              </a:r>
              <a:r>
                <a:rPr lang="en-US" altLang="it-IT" dirty="0" err="1">
                  <a:latin typeface="Calibri" panose="020F0502020204030204" pitchFamily="34" charset="0"/>
                </a:rPr>
                <a:t>dà</a:t>
              </a:r>
              <a:r>
                <a:rPr lang="en-US" altLang="it-IT" dirty="0">
                  <a:latin typeface="Calibri" panose="020F0502020204030204" pitchFamily="34" charset="0"/>
                </a:rPr>
                <a:t> il </a:t>
              </a:r>
              <a:r>
                <a:rPr lang="en-US" altLang="it-IT" dirty="0" err="1">
                  <a:latin typeface="Calibri" panose="020F0502020204030204" pitchFamily="34" charset="0"/>
                </a:rPr>
                <a:t>fattore</a:t>
              </a:r>
              <a:r>
                <a:rPr lang="en-US" altLang="it-IT" dirty="0">
                  <a:latin typeface="Calibri" panose="020F0502020204030204" pitchFamily="34" charset="0"/>
                </a:rPr>
                <a:t> di </a:t>
              </a:r>
              <a:r>
                <a:rPr lang="en-US" altLang="it-IT" dirty="0" err="1">
                  <a:latin typeface="Calibri" panose="020F0502020204030204" pitchFamily="34" charset="0"/>
                </a:rPr>
                <a:t>conversione</a:t>
              </a:r>
              <a:r>
                <a:rPr lang="en-US" altLang="it-IT" dirty="0">
                  <a:latin typeface="Calibri" panose="020F0502020204030204" pitchFamily="34" charset="0"/>
                </a:rPr>
                <a:t>:</a:t>
              </a:r>
            </a:p>
          </p:txBody>
        </p:sp>
        <p:grpSp>
          <p:nvGrpSpPr>
            <p:cNvPr id="29708" name="Gruppo 15">
              <a:extLst>
                <a:ext uri="{FF2B5EF4-FFF2-40B4-BE49-F238E27FC236}">
                  <a16:creationId xmlns:a16="http://schemas.microsoft.com/office/drawing/2014/main" id="{3DAB01D6-CF80-C9D8-935D-2CBF13460E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8655" y="5292687"/>
              <a:ext cx="3563937" cy="781050"/>
              <a:chOff x="2532063" y="4191000"/>
              <a:chExt cx="3563937" cy="781050"/>
            </a:xfrm>
          </p:grpSpPr>
          <p:grpSp>
            <p:nvGrpSpPr>
              <p:cNvPr id="29709" name="Group 20">
                <a:extLst>
                  <a:ext uri="{FF2B5EF4-FFF2-40B4-BE49-F238E27FC236}">
                    <a16:creationId xmlns:a16="http://schemas.microsoft.com/office/drawing/2014/main" id="{9A6847B5-D6DF-7141-A4B4-3F79A3CEAD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32063" y="4191000"/>
                <a:ext cx="1101725" cy="766763"/>
                <a:chOff x="1551" y="2736"/>
                <a:chExt cx="694" cy="483"/>
              </a:xfrm>
            </p:grpSpPr>
            <p:sp>
              <p:nvSpPr>
                <p:cNvPr id="29716" name="Text Box 7">
                  <a:extLst>
                    <a:ext uri="{FF2B5EF4-FFF2-40B4-BE49-F238E27FC236}">
                      <a16:creationId xmlns:a16="http://schemas.microsoft.com/office/drawing/2014/main" id="{28E849AA-09BD-9359-F546-50F18B4DFF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90" y="2736"/>
                  <a:ext cx="64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it-IT" sz="2000" dirty="0">
                      <a:latin typeface="Calibri" panose="020F0502020204030204" pitchFamily="34" charset="0"/>
                    </a:rPr>
                    <a:t>1 km</a:t>
                  </a:r>
                </a:p>
              </p:txBody>
            </p:sp>
            <p:sp>
              <p:nvSpPr>
                <p:cNvPr id="29717" name="Text Box 8">
                  <a:extLst>
                    <a:ext uri="{FF2B5EF4-FFF2-40B4-BE49-F238E27FC236}">
                      <a16:creationId xmlns:a16="http://schemas.microsoft.com/office/drawing/2014/main" id="{819E8EBF-F49B-94E0-B972-F861E05BD9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51" y="2967"/>
                  <a:ext cx="694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it-IT" sz="2000" dirty="0">
                      <a:latin typeface="Calibri" panose="020F0502020204030204" pitchFamily="34" charset="0"/>
                    </a:rPr>
                    <a:t>1000 m</a:t>
                  </a:r>
                </a:p>
              </p:txBody>
            </p:sp>
            <p:sp>
              <p:nvSpPr>
                <p:cNvPr id="29718" name="Line 9">
                  <a:extLst>
                    <a:ext uri="{FF2B5EF4-FFF2-40B4-BE49-F238E27FC236}">
                      <a16:creationId xmlns:a16="http://schemas.microsoft.com/office/drawing/2014/main" id="{FB03A2C2-65B6-568B-3162-878EAD14DD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88" y="2975"/>
                  <a:ext cx="620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sp>
            <p:nvSpPr>
              <p:cNvPr id="29710" name="Text Box 10">
                <a:extLst>
                  <a:ext uri="{FF2B5EF4-FFF2-40B4-BE49-F238E27FC236}">
                    <a16:creationId xmlns:a16="http://schemas.microsoft.com/office/drawing/2014/main" id="{C149B721-FDD4-5991-4350-EF7D5FD70D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3800" y="4343400"/>
                <a:ext cx="328613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sz="2000">
                    <a:latin typeface="Calibri" panose="020F0502020204030204" pitchFamily="34" charset="0"/>
                  </a:rPr>
                  <a:t>=</a:t>
                </a:r>
              </a:p>
            </p:txBody>
          </p:sp>
          <p:grpSp>
            <p:nvGrpSpPr>
              <p:cNvPr id="29711" name="Group 22">
                <a:extLst>
                  <a:ext uri="{FF2B5EF4-FFF2-40B4-BE49-F238E27FC236}">
                    <a16:creationId xmlns:a16="http://schemas.microsoft.com/office/drawing/2014/main" id="{CB8E76B6-1A45-D828-5F86-3AE0B830D2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14800" y="4191000"/>
                <a:ext cx="1219200" cy="781050"/>
                <a:chOff x="2544" y="2736"/>
                <a:chExt cx="694" cy="492"/>
              </a:xfrm>
            </p:grpSpPr>
            <p:sp>
              <p:nvSpPr>
                <p:cNvPr id="29713" name="Text Box 12">
                  <a:extLst>
                    <a:ext uri="{FF2B5EF4-FFF2-40B4-BE49-F238E27FC236}">
                      <a16:creationId xmlns:a16="http://schemas.microsoft.com/office/drawing/2014/main" id="{0EDB7DAB-17C8-92AC-3189-A267CA2331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92" y="2976"/>
                  <a:ext cx="595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it-IT" sz="2000">
                      <a:latin typeface="Calibri" panose="020F0502020204030204" pitchFamily="34" charset="0"/>
                    </a:rPr>
                    <a:t>1000 m</a:t>
                  </a:r>
                </a:p>
              </p:txBody>
            </p:sp>
            <p:sp>
              <p:nvSpPr>
                <p:cNvPr id="29714" name="Text Box 11">
                  <a:extLst>
                    <a:ext uri="{FF2B5EF4-FFF2-40B4-BE49-F238E27FC236}">
                      <a16:creationId xmlns:a16="http://schemas.microsoft.com/office/drawing/2014/main" id="{C52DF1AA-4070-4754-06C6-D062815BDC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92" y="2736"/>
                  <a:ext cx="64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it-IT" sz="2000">
                      <a:latin typeface="Calibri" panose="020F0502020204030204" pitchFamily="34" charset="0"/>
                    </a:rPr>
                    <a:t>1000 m</a:t>
                  </a:r>
                </a:p>
              </p:txBody>
            </p:sp>
            <p:sp>
              <p:nvSpPr>
                <p:cNvPr id="29715" name="Line 13">
                  <a:extLst>
                    <a:ext uri="{FF2B5EF4-FFF2-40B4-BE49-F238E27FC236}">
                      <a16:creationId xmlns:a16="http://schemas.microsoft.com/office/drawing/2014/main" id="{78B76693-36C2-82CB-9CD8-5C415349AE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44" y="2976"/>
                  <a:ext cx="620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sp>
            <p:nvSpPr>
              <p:cNvPr id="29712" name="Text Box 17">
                <a:extLst>
                  <a:ext uri="{FF2B5EF4-FFF2-40B4-BE49-F238E27FC236}">
                    <a16:creationId xmlns:a16="http://schemas.microsoft.com/office/drawing/2014/main" id="{7B9FB27C-73AE-B62B-4066-4D88D5967B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68925" y="4343400"/>
                <a:ext cx="727075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it-IT" sz="2000">
                    <a:latin typeface="Calibri" panose="020F0502020204030204" pitchFamily="34" charset="0"/>
                  </a:rPr>
                  <a:t>= 1</a:t>
                </a:r>
              </a:p>
            </p:txBody>
          </p:sp>
        </p:grpSp>
      </p:grpSp>
      <p:sp>
        <p:nvSpPr>
          <p:cNvPr id="29701" name="Text Box 4">
            <a:extLst>
              <a:ext uri="{FF2B5EF4-FFF2-40B4-BE49-F238E27FC236}">
                <a16:creationId xmlns:a16="http://schemas.microsoft.com/office/drawing/2014/main" id="{7F5E4216-3B29-BEA0-2785-A2614FDE3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5680005"/>
            <a:ext cx="769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000" dirty="0">
                <a:latin typeface="Calibri" panose="020F0502020204030204" pitchFamily="34" charset="0"/>
              </a:rPr>
              <a:t>Il </a:t>
            </a:r>
            <a:r>
              <a:rPr lang="en-US" altLang="it-IT" sz="2000" dirty="0" err="1">
                <a:latin typeface="Calibri" panose="020F0502020204030204" pitchFamily="34" charset="0"/>
              </a:rPr>
              <a:t>fattore</a:t>
            </a:r>
            <a:r>
              <a:rPr lang="en-US" altLang="it-IT" sz="2000" dirty="0">
                <a:latin typeface="Calibri" panose="020F0502020204030204" pitchFamily="34" charset="0"/>
              </a:rPr>
              <a:t> di </a:t>
            </a:r>
            <a:r>
              <a:rPr lang="en-US" altLang="it-IT" sz="2000" dirty="0" err="1">
                <a:latin typeface="Calibri" panose="020F0502020204030204" pitchFamily="34" charset="0"/>
              </a:rPr>
              <a:t>conversione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viene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scelto</a:t>
            </a:r>
            <a:r>
              <a:rPr lang="en-US" altLang="it-IT" sz="2000" dirty="0">
                <a:latin typeface="Calibri" panose="020F0502020204030204" pitchFamily="34" charset="0"/>
              </a:rPr>
              <a:t> in modo </a:t>
            </a:r>
            <a:r>
              <a:rPr lang="en-US" altLang="it-IT" sz="2000" dirty="0" err="1">
                <a:latin typeface="Calibri" panose="020F0502020204030204" pitchFamily="34" charset="0"/>
              </a:rPr>
              <a:t>che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si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elidano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tutte</a:t>
            </a:r>
            <a:r>
              <a:rPr lang="en-US" altLang="it-IT" sz="2000" dirty="0">
                <a:latin typeface="Calibri" panose="020F0502020204030204" pitchFamily="34" charset="0"/>
              </a:rPr>
              <a:t> le </a:t>
            </a:r>
            <a:r>
              <a:rPr lang="en-US" altLang="it-IT" sz="2000" dirty="0" err="1">
                <a:latin typeface="Calibri" panose="020F0502020204030204" pitchFamily="34" charset="0"/>
              </a:rPr>
              <a:t>unità</a:t>
            </a:r>
            <a:r>
              <a:rPr lang="en-US" altLang="it-IT" sz="2000" dirty="0">
                <a:latin typeface="Calibri" panose="020F0502020204030204" pitchFamily="34" charset="0"/>
              </a:rPr>
              <a:t> di </a:t>
            </a:r>
            <a:r>
              <a:rPr lang="en-US" altLang="it-IT" sz="2000" dirty="0" err="1">
                <a:latin typeface="Calibri" panose="020F0502020204030204" pitchFamily="34" charset="0"/>
              </a:rPr>
              <a:t>misura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tranne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quella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necessaria</a:t>
            </a:r>
            <a:r>
              <a:rPr lang="en-US" altLang="it-IT" sz="2000" dirty="0">
                <a:latin typeface="Calibri" panose="020F0502020204030204" pitchFamily="34" charset="0"/>
              </a:rPr>
              <a:t> per la </a:t>
            </a:r>
            <a:r>
              <a:rPr lang="en-US" altLang="it-IT" sz="2000" dirty="0" err="1">
                <a:latin typeface="Calibri" panose="020F0502020204030204" pitchFamily="34" charset="0"/>
              </a:rPr>
              <a:t>risposta</a:t>
            </a:r>
            <a:r>
              <a:rPr lang="en-US" altLang="it-IT" sz="2000" dirty="0"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29702" name="Connettore 1 36">
            <a:extLst>
              <a:ext uri="{FF2B5EF4-FFF2-40B4-BE49-F238E27FC236}">
                <a16:creationId xmlns:a16="http://schemas.microsoft.com/office/drawing/2014/main" id="{2A488993-6039-B6B6-5D89-0E1FD859A478}"/>
              </a:ext>
            </a:extLst>
          </p:cNvPr>
          <p:cNvCxnSpPr>
            <a:cxnSpLocks noChangeShapeType="1"/>
            <a:stCxn id="29714" idx="1"/>
          </p:cNvCxnSpPr>
          <p:nvPr/>
        </p:nvCxnSpPr>
        <p:spPr bwMode="auto">
          <a:xfrm rot="10800000" flipH="1" flipV="1">
            <a:off x="6489700" y="5035550"/>
            <a:ext cx="968375" cy="174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29703" name="Connettore 1 38">
            <a:extLst>
              <a:ext uri="{FF2B5EF4-FFF2-40B4-BE49-F238E27FC236}">
                <a16:creationId xmlns:a16="http://schemas.microsoft.com/office/drawing/2014/main" id="{CDCB886D-3423-ECF2-74C2-4D280989D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88125" y="5438775"/>
            <a:ext cx="80327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4" name="Connettore 1 39">
            <a:extLst>
              <a:ext uri="{FF2B5EF4-FFF2-40B4-BE49-F238E27FC236}">
                <a16:creationId xmlns:a16="http://schemas.microsoft.com/office/drawing/2014/main" id="{C25B5046-1E79-5D62-4068-7576444161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53200" y="5029200"/>
            <a:ext cx="80327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3">
            <a:extLst>
              <a:ext uri="{FF2B5EF4-FFF2-40B4-BE49-F238E27FC236}">
                <a16:creationId xmlns:a16="http://schemas.microsoft.com/office/drawing/2014/main" id="{B4E26286-0BB9-2AEA-18C6-CE5A6F3F5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768520"/>
            <a:ext cx="6183237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Risoluzione dei problemi di chimica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>
            <a:extLst>
              <a:ext uri="{FF2B5EF4-FFF2-40B4-BE49-F238E27FC236}">
                <a16:creationId xmlns:a16="http://schemas.microsoft.com/office/drawing/2014/main" id="{52B29936-A7C0-CFA5-0BA0-EC9E5EBC4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2076450"/>
            <a:ext cx="340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E</a:t>
            </a:r>
            <a:r>
              <a:rPr lang="en-US" altLang="it-IT" dirty="0" err="1">
                <a:latin typeface="Calibri" panose="020F0502020204030204" pitchFamily="34" charset="0"/>
              </a:rPr>
              <a:t>nunciare</a:t>
            </a:r>
            <a:r>
              <a:rPr lang="en-US" altLang="it-IT" dirty="0">
                <a:latin typeface="Calibri" panose="020F0502020204030204" pitchFamily="34" charset="0"/>
              </a:rPr>
              <a:t> il </a:t>
            </a:r>
            <a:r>
              <a:rPr lang="en-US" altLang="it-IT" dirty="0" err="1">
                <a:latin typeface="Calibri" panose="020F0502020204030204" pitchFamily="34" charset="0"/>
              </a:rPr>
              <a:t>problema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30723" name="Text Box 4">
            <a:extLst>
              <a:ext uri="{FF2B5EF4-FFF2-40B4-BE49-F238E27FC236}">
                <a16:creationId xmlns:a16="http://schemas.microsoft.com/office/drawing/2014/main" id="{4BCA9D15-EE31-0954-84AB-7492B0A7A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055399"/>
            <a:ext cx="1181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dirty="0">
                <a:latin typeface="Calibri" panose="020F0502020204030204" pitchFamily="34" charset="0"/>
              </a:rPr>
              <a:t>Piano</a:t>
            </a:r>
          </a:p>
        </p:txBody>
      </p:sp>
      <p:sp>
        <p:nvSpPr>
          <p:cNvPr id="30724" name="Text Box 8">
            <a:extLst>
              <a:ext uri="{FF2B5EF4-FFF2-40B4-BE49-F238E27FC236}">
                <a16:creationId xmlns:a16="http://schemas.microsoft.com/office/drawing/2014/main" id="{2038CA2C-6B65-0784-EB53-95F10856D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4448877"/>
            <a:ext cx="243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Risoluzione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30725" name="Text Box 9">
            <a:extLst>
              <a:ext uri="{FF2B5EF4-FFF2-40B4-BE49-F238E27FC236}">
                <a16:creationId xmlns:a16="http://schemas.microsoft.com/office/drawing/2014/main" id="{56DFDED7-761D-6B80-FC30-1CA7A1AD1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90449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Verifica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30726" name="Text Box 10">
            <a:extLst>
              <a:ext uri="{FF2B5EF4-FFF2-40B4-BE49-F238E27FC236}">
                <a16:creationId xmlns:a16="http://schemas.microsoft.com/office/drawing/2014/main" id="{684ADEAA-EC6E-9F1A-2276-DDC5D46B1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5355341"/>
            <a:ext cx="2049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Commento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grpSp>
        <p:nvGrpSpPr>
          <p:cNvPr id="30727" name="Group 15">
            <a:extLst>
              <a:ext uri="{FF2B5EF4-FFF2-40B4-BE49-F238E27FC236}">
                <a16:creationId xmlns:a16="http://schemas.microsoft.com/office/drawing/2014/main" id="{A239C155-F71F-9E93-F170-E0D9CD3A901F}"/>
              </a:ext>
            </a:extLst>
          </p:cNvPr>
          <p:cNvGrpSpPr>
            <a:grpSpLocks/>
          </p:cNvGrpSpPr>
          <p:nvPr/>
        </p:nvGrpSpPr>
        <p:grpSpPr bwMode="auto">
          <a:xfrm>
            <a:off x="1606550" y="2537874"/>
            <a:ext cx="6858000" cy="762000"/>
            <a:chOff x="1200" y="1008"/>
            <a:chExt cx="3888" cy="480"/>
          </a:xfrm>
        </p:grpSpPr>
        <p:sp>
          <p:nvSpPr>
            <p:cNvPr id="30736" name="Text Box 5">
              <a:extLst>
                <a:ext uri="{FF2B5EF4-FFF2-40B4-BE49-F238E27FC236}">
                  <a16:creationId xmlns:a16="http://schemas.microsoft.com/office/drawing/2014/main" id="{3D861FBD-AF3F-F5DF-0989-7B943C939B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7" y="1008"/>
              <a:ext cx="33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200" dirty="0" err="1">
                  <a:latin typeface="Calibri" panose="020F0502020204030204" pitchFamily="34" charset="0"/>
                </a:rPr>
                <a:t>Chiarire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cosa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é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noto</a:t>
              </a:r>
              <a:r>
                <a:rPr lang="en-US" altLang="it-IT" sz="2200" dirty="0">
                  <a:latin typeface="Calibri" panose="020F0502020204030204" pitchFamily="34" charset="0"/>
                </a:rPr>
                <a:t> e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cosa</a:t>
              </a:r>
              <a:r>
                <a:rPr lang="en-US" altLang="it-IT" sz="2200" dirty="0">
                  <a:latin typeface="Calibri" panose="020F0502020204030204" pitchFamily="34" charset="0"/>
                </a:rPr>
                <a:t> non lo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é</a:t>
              </a:r>
              <a:r>
                <a:rPr lang="en-US" altLang="it-IT" sz="2200" dirty="0">
                  <a:latin typeface="Calibri" panose="020F0502020204030204" pitchFamily="34" charset="0"/>
                </a:rPr>
                <a:t>.</a:t>
              </a:r>
            </a:p>
          </p:txBody>
        </p:sp>
        <p:sp>
          <p:nvSpPr>
            <p:cNvPr id="30737" name="Line 11">
              <a:extLst>
                <a:ext uri="{FF2B5EF4-FFF2-40B4-BE49-F238E27FC236}">
                  <a16:creationId xmlns:a16="http://schemas.microsoft.com/office/drawing/2014/main" id="{F254C86D-266A-E76B-DF6F-10931A7A79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1158"/>
              <a:ext cx="497" cy="33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0728" name="Group 16">
            <a:extLst>
              <a:ext uri="{FF2B5EF4-FFF2-40B4-BE49-F238E27FC236}">
                <a16:creationId xmlns:a16="http://schemas.microsoft.com/office/drawing/2014/main" id="{1A0A7031-9EC2-210C-3167-29FAF07D7E35}"/>
              </a:ext>
            </a:extLst>
          </p:cNvPr>
          <p:cNvGrpSpPr>
            <a:grpSpLocks/>
          </p:cNvGrpSpPr>
          <p:nvPr/>
        </p:nvGrpSpPr>
        <p:grpSpPr bwMode="auto">
          <a:xfrm>
            <a:off x="1601788" y="2942686"/>
            <a:ext cx="6985000" cy="769938"/>
            <a:chOff x="1200" y="1258"/>
            <a:chExt cx="4400" cy="485"/>
          </a:xfrm>
        </p:grpSpPr>
        <p:sp>
          <p:nvSpPr>
            <p:cNvPr id="30734" name="Text Box 6">
              <a:extLst>
                <a:ext uri="{FF2B5EF4-FFF2-40B4-BE49-F238E27FC236}">
                  <a16:creationId xmlns:a16="http://schemas.microsoft.com/office/drawing/2014/main" id="{87381B7E-1C60-4E2A-4815-86FDB5ABA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1258"/>
              <a:ext cx="384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200" dirty="0" err="1">
                  <a:latin typeface="Calibri" panose="020F0502020204030204" pitchFamily="34" charset="0"/>
                </a:rPr>
                <a:t>Suggerire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i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passaggi</a:t>
              </a:r>
              <a:r>
                <a:rPr lang="en-US" altLang="it-IT" sz="2200" dirty="0">
                  <a:latin typeface="Calibri" panose="020F0502020204030204" pitchFamily="34" charset="0"/>
                </a:rPr>
                <a:t> da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compiere</a:t>
              </a:r>
              <a:r>
                <a:rPr lang="en-US" altLang="it-IT" sz="2200" dirty="0">
                  <a:latin typeface="Calibri" panose="020F0502020204030204" pitchFamily="34" charset="0"/>
                </a:rPr>
                <a:t> per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andare</a:t>
              </a:r>
              <a:r>
                <a:rPr lang="en-US" altLang="it-IT" sz="2200" dirty="0">
                  <a:latin typeface="Calibri" panose="020F0502020204030204" pitchFamily="34" charset="0"/>
                </a:rPr>
                <a:t> da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ciò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che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si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conosce</a:t>
              </a:r>
              <a:r>
                <a:rPr lang="en-US" altLang="it-IT" sz="2200" dirty="0">
                  <a:latin typeface="Calibri" panose="020F0502020204030204" pitchFamily="34" charset="0"/>
                </a:rPr>
                <a:t> a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ciò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che</a:t>
              </a:r>
              <a:r>
                <a:rPr lang="en-US" altLang="it-IT" sz="2200" dirty="0">
                  <a:latin typeface="Calibri" panose="020F0502020204030204" pitchFamily="34" charset="0"/>
                </a:rPr>
                <a:t> non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si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conosce</a:t>
              </a:r>
              <a:r>
                <a:rPr lang="en-US" altLang="it-IT" sz="2200" dirty="0">
                  <a:latin typeface="Calibri" panose="020F0502020204030204" pitchFamily="34" charset="0"/>
                </a:rPr>
                <a:t>.</a:t>
              </a:r>
              <a:endParaRPr lang="en-US" altLang="it-IT" dirty="0">
                <a:latin typeface="Calibri" panose="020F0502020204030204" pitchFamily="34" charset="0"/>
              </a:endParaRPr>
            </a:p>
          </p:txBody>
        </p:sp>
        <p:sp>
          <p:nvSpPr>
            <p:cNvPr id="30735" name="Line 12">
              <a:extLst>
                <a:ext uri="{FF2B5EF4-FFF2-40B4-BE49-F238E27FC236}">
                  <a16:creationId xmlns:a16="http://schemas.microsoft.com/office/drawing/2014/main" id="{B995665D-0A78-B543-BE06-B1CEA8B34E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1483"/>
              <a:ext cx="543" cy="5"/>
            </a:xfrm>
            <a:prstGeom prst="line">
              <a:avLst/>
            </a:prstGeom>
            <a:noFill/>
            <a:ln w="38100">
              <a:solidFill>
                <a:srgbClr val="CF0E3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0729" name="Group 17">
            <a:extLst>
              <a:ext uri="{FF2B5EF4-FFF2-40B4-BE49-F238E27FC236}">
                <a16:creationId xmlns:a16="http://schemas.microsoft.com/office/drawing/2014/main" id="{C0D522B6-379C-9A5A-50EA-B85B595DE025}"/>
              </a:ext>
            </a:extLst>
          </p:cNvPr>
          <p:cNvGrpSpPr>
            <a:grpSpLocks/>
          </p:cNvGrpSpPr>
          <p:nvPr/>
        </p:nvGrpSpPr>
        <p:grpSpPr bwMode="auto">
          <a:xfrm>
            <a:off x="1616075" y="3328450"/>
            <a:ext cx="6951663" cy="1176338"/>
            <a:chOff x="1200" y="1488"/>
            <a:chExt cx="4379" cy="741"/>
          </a:xfrm>
        </p:grpSpPr>
        <p:sp>
          <p:nvSpPr>
            <p:cNvPr id="30732" name="Text Box 7">
              <a:extLst>
                <a:ext uri="{FF2B5EF4-FFF2-40B4-BE49-F238E27FC236}">
                  <a16:creationId xmlns:a16="http://schemas.microsoft.com/office/drawing/2014/main" id="{958C2A2B-111D-0087-5E96-E58701BFE2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" y="1744"/>
              <a:ext cx="384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200" dirty="0" err="1">
                  <a:latin typeface="Calibri" panose="020F0502020204030204" pitchFamily="34" charset="0"/>
                </a:rPr>
                <a:t>Preparare</a:t>
              </a:r>
              <a:r>
                <a:rPr lang="en-US" altLang="it-IT" sz="2200" dirty="0">
                  <a:latin typeface="Calibri" panose="020F0502020204030204" pitchFamily="34" charset="0"/>
                </a:rPr>
                <a:t> un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riepilogo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visivo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dei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passi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programmati</a:t>
              </a:r>
              <a:r>
                <a:rPr lang="en-US" altLang="it-IT" sz="2200" dirty="0">
                  <a:latin typeface="Calibri" panose="020F0502020204030204" pitchFamily="34" charset="0"/>
                </a:rPr>
                <a:t>. Include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fattori</a:t>
              </a:r>
              <a:r>
                <a:rPr lang="en-US" altLang="it-IT" sz="2200" dirty="0">
                  <a:latin typeface="Calibri" panose="020F0502020204030204" pitchFamily="34" charset="0"/>
                </a:rPr>
                <a:t> di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conversione</a:t>
              </a:r>
              <a:r>
                <a:rPr lang="en-US" altLang="it-IT" sz="2200" dirty="0">
                  <a:latin typeface="Calibri" panose="020F0502020204030204" pitchFamily="34" charset="0"/>
                </a:rPr>
                <a:t>,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equazioni</a:t>
              </a:r>
              <a:r>
                <a:rPr lang="en-US" altLang="it-IT" sz="2200" dirty="0">
                  <a:latin typeface="Calibri" panose="020F0502020204030204" pitchFamily="34" charset="0"/>
                </a:rPr>
                <a:t> </a:t>
              </a:r>
              <a:r>
                <a:rPr lang="en-US" altLang="it-IT" sz="2200" dirty="0" err="1">
                  <a:latin typeface="Calibri" panose="020F0502020204030204" pitchFamily="34" charset="0"/>
                </a:rPr>
                <a:t>ecc</a:t>
              </a:r>
              <a:r>
                <a:rPr lang="en-US" altLang="it-IT" sz="2200" dirty="0">
                  <a:latin typeface="Calibri" panose="020F0502020204030204" pitchFamily="34" charset="0"/>
                </a:rPr>
                <a:t>. </a:t>
              </a:r>
            </a:p>
          </p:txBody>
        </p:sp>
        <p:sp>
          <p:nvSpPr>
            <p:cNvPr id="30733" name="Line 13">
              <a:extLst>
                <a:ext uri="{FF2B5EF4-FFF2-40B4-BE49-F238E27FC236}">
                  <a16:creationId xmlns:a16="http://schemas.microsoft.com/office/drawing/2014/main" id="{87E772B8-329D-F095-F7F2-936E7FEDBD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488"/>
              <a:ext cx="534" cy="439"/>
            </a:xfrm>
            <a:prstGeom prst="line">
              <a:avLst/>
            </a:prstGeom>
            <a:noFill/>
            <a:ln w="38100">
              <a:solidFill>
                <a:srgbClr val="CF0E3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0730" name="CasellaDiTesto 16">
            <a:extLst>
              <a:ext uri="{FF2B5EF4-FFF2-40B4-BE49-F238E27FC236}">
                <a16:creationId xmlns:a16="http://schemas.microsoft.com/office/drawing/2014/main" id="{79096931-B589-F804-DDFE-EF3662F98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5806191"/>
            <a:ext cx="4816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Problema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approfondimento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7B46E32D-BF66-E150-4E3A-025F40D31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58698"/>
            <a:ext cx="6191250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Approccio sistematico alla risoluzione dei problemi di chimica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5">
            <a:extLst>
              <a:ext uri="{FF2B5EF4-FFF2-40B4-BE49-F238E27FC236}">
                <a16:creationId xmlns:a16="http://schemas.microsoft.com/office/drawing/2014/main" id="{7F7EC3FB-0147-5C64-7BFD-3E76B6FAF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9200"/>
            <a:ext cx="2438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endParaRPr lang="it-IT" altLang="it-IT" sz="2000" b="1" i="1">
              <a:solidFill>
                <a:srgbClr val="3333CC"/>
              </a:solidFill>
              <a:latin typeface="Calibri" panose="020F0502020204030204" pitchFamily="34" charset="0"/>
            </a:endParaRPr>
          </a:p>
        </p:txBody>
      </p:sp>
      <p:sp>
        <p:nvSpPr>
          <p:cNvPr id="32771" name="Text Box 6">
            <a:extLst>
              <a:ext uri="{FF2B5EF4-FFF2-40B4-BE49-F238E27FC236}">
                <a16:creationId xmlns:a16="http://schemas.microsoft.com/office/drawing/2014/main" id="{B8DBB00B-E32C-56CF-C55E-FD49B7E16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524000"/>
            <a:ext cx="175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it-IT" altLang="it-IT" sz="2000" b="1" i="1">
              <a:solidFill>
                <a:srgbClr val="3333CC"/>
              </a:solidFill>
              <a:latin typeface="Calibri" panose="020F0502020204030204" pitchFamily="34" charset="0"/>
            </a:endParaRPr>
          </a:p>
        </p:txBody>
      </p:sp>
      <p:sp>
        <p:nvSpPr>
          <p:cNvPr id="32772" name="Text Box 7">
            <a:extLst>
              <a:ext uri="{FF2B5EF4-FFF2-40B4-BE49-F238E27FC236}">
                <a16:creationId xmlns:a16="http://schemas.microsoft.com/office/drawing/2014/main" id="{CE27A3A9-FEB2-3D94-2407-AAC61FDDC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219200"/>
            <a:ext cx="213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endParaRPr lang="it-IT" altLang="it-IT" sz="2000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4E1C6619-53B2-0594-FC84-87874D642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349095"/>
            <a:ext cx="6191251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Grandezze fondamentali SI e loro unità di misura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24AC83-8CCC-3966-E0F3-DF94F119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0263"/>
            <a:ext cx="9144000" cy="33996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>
            <a:extLst>
              <a:ext uri="{FF2B5EF4-FFF2-40B4-BE49-F238E27FC236}">
                <a16:creationId xmlns:a16="http://schemas.microsoft.com/office/drawing/2014/main" id="{0E7753F3-AAEC-F3BF-88D8-6DE33DCE0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13" y="1417073"/>
            <a:ext cx="7594374" cy="467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37E1659E-6610-A01D-03CF-965A426F9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7477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Prefissi più usati del SI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6">
            <a:extLst>
              <a:ext uri="{FF2B5EF4-FFF2-40B4-BE49-F238E27FC236}">
                <a16:creationId xmlns:a16="http://schemas.microsoft.com/office/drawing/2014/main" id="{48822E83-3D25-1E3C-8636-F0654FFC99B8}"/>
              </a:ext>
            </a:extLst>
          </p:cNvPr>
          <p:cNvGrpSpPr>
            <a:grpSpLocks/>
          </p:cNvGrpSpPr>
          <p:nvPr/>
        </p:nvGrpSpPr>
        <p:grpSpPr bwMode="auto">
          <a:xfrm>
            <a:off x="604838" y="1636713"/>
            <a:ext cx="7546975" cy="4745037"/>
            <a:chOff x="490725" y="1755390"/>
            <a:chExt cx="7546778" cy="4744856"/>
          </a:xfrm>
        </p:grpSpPr>
        <p:pic>
          <p:nvPicPr>
            <p:cNvPr id="35844" name="Picture 5">
              <a:extLst>
                <a:ext uri="{FF2B5EF4-FFF2-40B4-BE49-F238E27FC236}">
                  <a16:creationId xmlns:a16="http://schemas.microsoft.com/office/drawing/2014/main" id="{EE282012-DB97-E999-F38C-C9DE431A4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9" t="2313" r="198" b="420"/>
            <a:stretch>
              <a:fillRect/>
            </a:stretch>
          </p:blipFill>
          <p:spPr bwMode="auto">
            <a:xfrm>
              <a:off x="490725" y="1755390"/>
              <a:ext cx="7062537" cy="4744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5" name="Text Box 9">
              <a:extLst>
                <a:ext uri="{FF2B5EF4-FFF2-40B4-BE49-F238E27FC236}">
                  <a16:creationId xmlns:a16="http://schemas.microsoft.com/office/drawing/2014/main" id="{BCA94FF0-852C-FE02-C896-7450E8C68B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9350" y="2608675"/>
              <a:ext cx="2168153" cy="172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413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10000"/>
                </a:spcBef>
              </a:pPr>
              <a:r>
                <a:rPr lang="en-US" altLang="it-IT" sz="1400" b="1">
                  <a:latin typeface="Calibri" panose="020F0502020204030204" pitchFamily="34" charset="0"/>
                </a:rPr>
                <a:t>Alcuni volumi quivalenti:</a:t>
              </a:r>
              <a:endParaRPr lang="en-US" altLang="it-IT" sz="1400">
                <a:latin typeface="Calibri" panose="020F0502020204030204" pitchFamily="34" charset="0"/>
              </a:endParaRPr>
            </a:p>
            <a:p>
              <a:pPr>
                <a:spcBef>
                  <a:spcPct val="1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1 m</a:t>
              </a:r>
              <a:r>
                <a:rPr lang="en-US" altLang="it-IT" sz="1400" baseline="30000">
                  <a:latin typeface="Calibri" panose="020F0502020204030204" pitchFamily="34" charset="0"/>
                </a:rPr>
                <a:t>3</a:t>
              </a:r>
              <a:r>
                <a:rPr lang="en-US" altLang="it-IT" sz="1400">
                  <a:latin typeface="Calibri" panose="020F0502020204030204" pitchFamily="34" charset="0"/>
                </a:rPr>
                <a:t>	= 1000 dm</a:t>
              </a:r>
              <a:r>
                <a:rPr lang="en-US" altLang="it-IT" sz="1400" baseline="30000">
                  <a:latin typeface="Calibri" panose="020F0502020204030204" pitchFamily="34" charset="0"/>
                </a:rPr>
                <a:t>3</a:t>
              </a:r>
              <a:endParaRPr lang="en-US" altLang="it-IT" sz="1400">
                <a:latin typeface="Calibri" panose="020F0502020204030204" pitchFamily="34" charset="0"/>
              </a:endParaRPr>
            </a:p>
            <a:p>
              <a:pPr>
                <a:spcBef>
                  <a:spcPct val="1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1 dm</a:t>
              </a:r>
              <a:r>
                <a:rPr lang="en-US" altLang="it-IT" sz="1400" baseline="30000">
                  <a:latin typeface="Calibri" panose="020F0502020204030204" pitchFamily="34" charset="0"/>
                </a:rPr>
                <a:t>3</a:t>
              </a:r>
              <a:r>
                <a:rPr lang="en-US" altLang="it-IT" sz="1400">
                  <a:latin typeface="Calibri" panose="020F0502020204030204" pitchFamily="34" charset="0"/>
                </a:rPr>
                <a:t> 	= 1000 cm</a:t>
              </a:r>
              <a:r>
                <a:rPr lang="en-US" altLang="it-IT" sz="1400" baseline="30000">
                  <a:latin typeface="Calibri" panose="020F0502020204030204" pitchFamily="34" charset="0"/>
                </a:rPr>
                <a:t>3</a:t>
              </a:r>
              <a:endParaRPr lang="en-US" altLang="it-IT" sz="1400">
                <a:latin typeface="Calibri" panose="020F0502020204030204" pitchFamily="34" charset="0"/>
              </a:endParaRPr>
            </a:p>
            <a:p>
              <a:pPr>
                <a:spcBef>
                  <a:spcPct val="1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 	= 1 L = 1000 mL</a:t>
              </a:r>
            </a:p>
            <a:p>
              <a:pPr>
                <a:spcBef>
                  <a:spcPct val="1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1 cm</a:t>
              </a:r>
              <a:r>
                <a:rPr lang="en-US" altLang="it-IT" sz="1400" baseline="30000">
                  <a:latin typeface="Calibri" panose="020F0502020204030204" pitchFamily="34" charset="0"/>
                </a:rPr>
                <a:t>3</a:t>
              </a:r>
              <a:r>
                <a:rPr lang="en-US" altLang="it-IT" sz="1400">
                  <a:latin typeface="Calibri" panose="020F0502020204030204" pitchFamily="34" charset="0"/>
                </a:rPr>
                <a:t> 	= 1000 mm</a:t>
              </a:r>
              <a:r>
                <a:rPr lang="en-US" altLang="it-IT" sz="1400" baseline="30000">
                  <a:latin typeface="Calibri" panose="020F0502020204030204" pitchFamily="34" charset="0"/>
                </a:rPr>
                <a:t>3</a:t>
              </a:r>
              <a:endParaRPr lang="en-US" altLang="it-IT" sz="1400">
                <a:latin typeface="Calibri" panose="020F0502020204030204" pitchFamily="34" charset="0"/>
              </a:endParaRPr>
            </a:p>
            <a:p>
              <a:pPr>
                <a:spcBef>
                  <a:spcPct val="1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	= 1 mL = 100= </a:t>
              </a:r>
              <a:r>
                <a:rPr lang="el-GR" altLang="it-IT" sz="1400">
                  <a:latin typeface="Calibri" panose="020F0502020204030204" pitchFamily="34" charset="0"/>
                  <a:cs typeface="Calibri" panose="020F0502020204030204" pitchFamily="34" charset="0"/>
                </a:rPr>
                <a:t>μ</a:t>
              </a:r>
              <a:r>
                <a:rPr lang="en-US" altLang="it-IT" sz="1400">
                  <a:latin typeface="Calibri" panose="020F0502020204030204" pitchFamily="34" charset="0"/>
                  <a:cs typeface="Calibri" panose="020F0502020204030204" pitchFamily="34" charset="0"/>
                </a:rPr>
                <a:t>L</a:t>
              </a:r>
            </a:p>
            <a:p>
              <a:pPr>
                <a:spcBef>
                  <a:spcPct val="10000"/>
                </a:spcBef>
              </a:pPr>
              <a:r>
                <a:rPr lang="en-US" altLang="it-IT" sz="1400">
                  <a:latin typeface="Calibri" panose="020F0502020204030204" pitchFamily="34" charset="0"/>
                  <a:cs typeface="Calibri" panose="020F0502020204030204" pitchFamily="34" charset="0"/>
                </a:rPr>
                <a:t>1 mm</a:t>
              </a:r>
              <a:r>
                <a:rPr lang="en-US" altLang="it-IT" sz="1400" baseline="3000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altLang="it-IT" sz="1400">
                  <a:latin typeface="Calibri" panose="020F0502020204030204" pitchFamily="34" charset="0"/>
                  <a:cs typeface="Calibri" panose="020F0502020204030204" pitchFamily="34" charset="0"/>
                </a:rPr>
                <a:t>	= 1 </a:t>
              </a:r>
              <a:r>
                <a:rPr lang="el-GR" altLang="it-IT" sz="1400">
                  <a:latin typeface="Calibri" panose="020F0502020204030204" pitchFamily="34" charset="0"/>
                  <a:cs typeface="Calibri" panose="020F0502020204030204" pitchFamily="34" charset="0"/>
                </a:rPr>
                <a:t>μ</a:t>
              </a:r>
              <a:r>
                <a:rPr lang="en-US" altLang="it-IT" sz="1400">
                  <a:latin typeface="Calibri" panose="020F0502020204030204" pitchFamily="34" charset="0"/>
                  <a:cs typeface="Calibri" panose="020F0502020204030204" pitchFamily="34" charset="0"/>
                </a:rPr>
                <a:t>L</a:t>
              </a:r>
              <a:endParaRPr lang="el-GR" altLang="it-IT" sz="1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9130E64D-6784-A593-560E-BA2523A5D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09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Relazioni tra volumi nel SI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uppo 5">
            <a:extLst>
              <a:ext uri="{FF2B5EF4-FFF2-40B4-BE49-F238E27FC236}">
                <a16:creationId xmlns:a16="http://schemas.microsoft.com/office/drawing/2014/main" id="{4A8E2EF8-FA8F-8281-A104-6C92A1E5823B}"/>
              </a:ext>
            </a:extLst>
          </p:cNvPr>
          <p:cNvGrpSpPr>
            <a:grpSpLocks/>
          </p:cNvGrpSpPr>
          <p:nvPr/>
        </p:nvGrpSpPr>
        <p:grpSpPr bwMode="auto">
          <a:xfrm>
            <a:off x="2035436" y="1405053"/>
            <a:ext cx="5073128" cy="4720032"/>
            <a:chOff x="1046603" y="1726925"/>
            <a:chExt cx="4583016" cy="4155033"/>
          </a:xfrm>
        </p:grpSpPr>
        <p:pic>
          <p:nvPicPr>
            <p:cNvPr id="36868" name="Picture 9" descr="Picture1.jpg">
              <a:extLst>
                <a:ext uri="{FF2B5EF4-FFF2-40B4-BE49-F238E27FC236}">
                  <a16:creationId xmlns:a16="http://schemas.microsoft.com/office/drawing/2014/main" id="{F70F8857-B44C-6328-9EF5-2F78D1042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3" t="5987" r="40749"/>
            <a:stretch/>
          </p:blipFill>
          <p:spPr bwMode="auto">
            <a:xfrm>
              <a:off x="1439179" y="1726925"/>
              <a:ext cx="3797863" cy="412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69" name="CasellaDiTesto 3">
              <a:extLst>
                <a:ext uri="{FF2B5EF4-FFF2-40B4-BE49-F238E27FC236}">
                  <a16:creationId xmlns:a16="http://schemas.microsoft.com/office/drawing/2014/main" id="{1D04BB56-FC9F-7913-8692-13D6AC04E3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6603" y="5420293"/>
              <a:ext cx="286439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  <p:sp>
          <p:nvSpPr>
            <p:cNvPr id="36870" name="CasellaDiTesto 4">
              <a:extLst>
                <a:ext uri="{FF2B5EF4-FFF2-40B4-BE49-F238E27FC236}">
                  <a16:creationId xmlns:a16="http://schemas.microsoft.com/office/drawing/2014/main" id="{B42A9E34-C9EF-C590-B3B7-F112467B6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8265" y="5365214"/>
              <a:ext cx="23135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D4A0B5F8-E917-6985-8600-1550B4E1C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357165"/>
            <a:ext cx="6191251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Vetreria volumetrica di laboratorio di uso comune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9">
            <a:extLst>
              <a:ext uri="{FF2B5EF4-FFF2-40B4-BE49-F238E27FC236}">
                <a16:creationId xmlns:a16="http://schemas.microsoft.com/office/drawing/2014/main" id="{89D2FAA4-8D13-9576-B8BA-80C62B50FE26}"/>
              </a:ext>
            </a:extLst>
          </p:cNvPr>
          <p:cNvGrpSpPr>
            <a:grpSpLocks/>
          </p:cNvGrpSpPr>
          <p:nvPr/>
        </p:nvGrpSpPr>
        <p:grpSpPr bwMode="auto">
          <a:xfrm>
            <a:off x="3249612" y="1311024"/>
            <a:ext cx="2644775" cy="904875"/>
            <a:chOff x="1248" y="1920"/>
            <a:chExt cx="1665" cy="570"/>
          </a:xfrm>
        </p:grpSpPr>
        <p:grpSp>
          <p:nvGrpSpPr>
            <p:cNvPr id="37936" name="Group 7">
              <a:extLst>
                <a:ext uri="{FF2B5EF4-FFF2-40B4-BE49-F238E27FC236}">
                  <a16:creationId xmlns:a16="http://schemas.microsoft.com/office/drawing/2014/main" id="{F25DDFA3-9718-76FD-53B7-13B1A00B2A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6" y="1920"/>
              <a:ext cx="717" cy="570"/>
              <a:chOff x="842" y="2569"/>
              <a:chExt cx="717" cy="570"/>
            </a:xfrm>
          </p:grpSpPr>
          <p:sp>
            <p:nvSpPr>
              <p:cNvPr id="37938" name="Text Box 5">
                <a:extLst>
                  <a:ext uri="{FF2B5EF4-FFF2-40B4-BE49-F238E27FC236}">
                    <a16:creationId xmlns:a16="http://schemas.microsoft.com/office/drawing/2014/main" id="{D2DB6D37-CC95-03AF-2630-D6C8167935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2" y="2569"/>
                <a:ext cx="717" cy="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en-US" altLang="it-IT" b="1">
                    <a:latin typeface="Calibri" panose="020F0502020204030204" pitchFamily="34" charset="0"/>
                  </a:rPr>
                  <a:t>massa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en-US" altLang="it-IT" b="1">
                    <a:latin typeface="Calibri" panose="020F0502020204030204" pitchFamily="34" charset="0"/>
                  </a:rPr>
                  <a:t>volume</a:t>
                </a:r>
              </a:p>
            </p:txBody>
          </p:sp>
          <p:sp>
            <p:nvSpPr>
              <p:cNvPr id="37939" name="Line 6">
                <a:extLst>
                  <a:ext uri="{FF2B5EF4-FFF2-40B4-BE49-F238E27FC236}">
                    <a16:creationId xmlns:a16="http://schemas.microsoft.com/office/drawing/2014/main" id="{6312F79E-2937-E888-E744-4564AFCB5D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" y="2880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37937" name="Text Box 8">
              <a:extLst>
                <a:ext uri="{FF2B5EF4-FFF2-40B4-BE49-F238E27FC236}">
                  <a16:creationId xmlns:a16="http://schemas.microsoft.com/office/drawing/2014/main" id="{1AB456D6-CB99-9B20-0F3F-3A3056780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058"/>
              <a:ext cx="87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b="1" dirty="0" err="1">
                  <a:latin typeface="Calibri" panose="020F0502020204030204" pitchFamily="34" charset="0"/>
                </a:rPr>
                <a:t>densità</a:t>
              </a:r>
              <a:r>
                <a:rPr lang="en-US" altLang="it-IT" dirty="0">
                  <a:latin typeface="Calibri" panose="020F0502020204030204" pitchFamily="34" charset="0"/>
                </a:rPr>
                <a:t> </a:t>
              </a:r>
              <a:r>
                <a:rPr lang="en-US" altLang="it-IT" b="1" dirty="0">
                  <a:latin typeface="Calibri" panose="020F0502020204030204" pitchFamily="34" charset="0"/>
                </a:rPr>
                <a:t>=</a:t>
              </a:r>
            </a:p>
          </p:txBody>
        </p:sp>
      </p:grpSp>
      <p:sp>
        <p:nvSpPr>
          <p:cNvPr id="37891" name="Text Box 10">
            <a:extLst>
              <a:ext uri="{FF2B5EF4-FFF2-40B4-BE49-F238E27FC236}">
                <a16:creationId xmlns:a16="http://schemas.microsoft.com/office/drawing/2014/main" id="{12A70819-3B58-2AE4-36C1-53BEAC987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15899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dirty="0">
                <a:latin typeface="Calibri" panose="020F0502020204030204" pitchFamily="34" charset="0"/>
              </a:rPr>
              <a:t>In </a:t>
            </a:r>
            <a:r>
              <a:rPr lang="en-US" altLang="it-IT" dirty="0" err="1">
                <a:latin typeface="Calibri" panose="020F0502020204030204" pitchFamily="34" charset="0"/>
              </a:rPr>
              <a:t>condizioni</a:t>
            </a:r>
            <a:r>
              <a:rPr lang="en-US" altLang="it-IT" dirty="0">
                <a:latin typeface="Calibri" panose="020F0502020204030204" pitchFamily="34" charset="0"/>
              </a:rPr>
              <a:t> date di </a:t>
            </a:r>
            <a:r>
              <a:rPr lang="en-US" altLang="it-IT" dirty="0" err="1">
                <a:latin typeface="Calibri" panose="020F0502020204030204" pitchFamily="34" charset="0"/>
              </a:rPr>
              <a:t>pressione</a:t>
            </a:r>
            <a:r>
              <a:rPr lang="en-US" altLang="it-IT" dirty="0">
                <a:latin typeface="Calibri" panose="020F0502020204030204" pitchFamily="34" charset="0"/>
              </a:rPr>
              <a:t> e </a:t>
            </a:r>
            <a:r>
              <a:rPr lang="en-US" altLang="it-IT" dirty="0" err="1">
                <a:latin typeface="Calibri" panose="020F0502020204030204" pitchFamily="34" charset="0"/>
              </a:rPr>
              <a:t>temperatura</a:t>
            </a:r>
            <a:r>
              <a:rPr lang="en-US" altLang="it-IT" dirty="0">
                <a:latin typeface="Calibri" panose="020F0502020204030204" pitchFamily="34" charset="0"/>
              </a:rPr>
              <a:t>, </a:t>
            </a:r>
          </a:p>
          <a:p>
            <a:pPr algn="ctr"/>
            <a:r>
              <a:rPr lang="en-US" altLang="it-IT" b="1" dirty="0">
                <a:latin typeface="Calibri" panose="020F0502020204030204" pitchFamily="34" charset="0"/>
              </a:rPr>
              <a:t>la </a:t>
            </a:r>
            <a:r>
              <a:rPr lang="en-US" altLang="it-IT" b="1" dirty="0" err="1">
                <a:latin typeface="Calibri" panose="020F0502020204030204" pitchFamily="34" charset="0"/>
              </a:rPr>
              <a:t>densità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è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una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proprietà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fisica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caratteristica</a:t>
            </a:r>
            <a:r>
              <a:rPr lang="en-US" altLang="it-IT" b="1" dirty="0">
                <a:latin typeface="Calibri" panose="020F0502020204030204" pitchFamily="34" charset="0"/>
              </a:rPr>
              <a:t> di </a:t>
            </a:r>
            <a:r>
              <a:rPr lang="en-US" altLang="it-IT" b="1" dirty="0" err="1">
                <a:latin typeface="Calibri" panose="020F0502020204030204" pitchFamily="34" charset="0"/>
              </a:rPr>
              <a:t>una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sostanza</a:t>
            </a:r>
            <a:r>
              <a:rPr lang="en-US" altLang="it-IT" b="1" dirty="0">
                <a:latin typeface="Calibri" panose="020F0502020204030204" pitchFamily="34" charset="0"/>
              </a:rPr>
              <a:t> e ha un </a:t>
            </a:r>
            <a:r>
              <a:rPr lang="en-US" altLang="it-IT" b="1" dirty="0" err="1">
                <a:latin typeface="Calibri" panose="020F0502020204030204" pitchFamily="34" charset="0"/>
              </a:rPr>
              <a:t>valore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fisso</a:t>
            </a:r>
            <a:r>
              <a:rPr lang="en-US" altLang="it-IT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7892" name="Text Box 40">
            <a:extLst>
              <a:ext uri="{FF2B5EF4-FFF2-40B4-BE49-F238E27FC236}">
                <a16:creationId xmlns:a16="http://schemas.microsoft.com/office/drawing/2014/main" id="{770BCA1E-4328-AD22-859E-42EB866B0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010275"/>
            <a:ext cx="7562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sz="1800" i="1" dirty="0">
                <a:latin typeface="Calibri" panose="020F0502020204030204" pitchFamily="34" charset="0"/>
              </a:rPr>
              <a:t>A </a:t>
            </a:r>
            <a:r>
              <a:rPr lang="en-US" altLang="it-IT" sz="1800" i="1" dirty="0" err="1">
                <a:latin typeface="Calibri" panose="020F0502020204030204" pitchFamily="34" charset="0"/>
              </a:rPr>
              <a:t>temperatura</a:t>
            </a:r>
            <a:r>
              <a:rPr lang="en-US" altLang="it-IT" sz="1800" i="1" dirty="0">
                <a:latin typeface="Calibri" panose="020F0502020204030204" pitchFamily="34" charset="0"/>
              </a:rPr>
              <a:t> </a:t>
            </a:r>
            <a:r>
              <a:rPr lang="en-US" altLang="it-IT" sz="1800" i="1" dirty="0" err="1">
                <a:latin typeface="Calibri" panose="020F0502020204030204" pitchFamily="34" charset="0"/>
              </a:rPr>
              <a:t>ambiente</a:t>
            </a:r>
            <a:r>
              <a:rPr lang="en-US" altLang="it-IT" sz="1800" i="1" dirty="0">
                <a:latin typeface="Calibri" panose="020F0502020204030204" pitchFamily="34" charset="0"/>
              </a:rPr>
              <a:t> </a:t>
            </a:r>
            <a:r>
              <a:rPr lang="en-US" altLang="it-IT" sz="1800" i="1" kern="0" dirty="0">
                <a:latin typeface="Calibri" panose="020F0502020204030204" pitchFamily="34" charset="0"/>
              </a:rPr>
              <a:t>(20°C) </a:t>
            </a:r>
            <a:r>
              <a:rPr lang="en-US" altLang="it-IT" sz="1800" i="1" dirty="0">
                <a:latin typeface="Calibri" panose="020F0502020204030204" pitchFamily="34" charset="0"/>
              </a:rPr>
              <a:t>e </a:t>
            </a:r>
            <a:r>
              <a:rPr lang="en-US" altLang="it-IT" sz="1800" i="1" dirty="0" err="1">
                <a:latin typeface="Calibri" panose="020F0502020204030204" pitchFamily="34" charset="0"/>
              </a:rPr>
              <a:t>pressione</a:t>
            </a:r>
            <a:r>
              <a:rPr lang="en-US" altLang="it-IT" sz="1800" i="1" dirty="0">
                <a:latin typeface="Calibri" panose="020F0502020204030204" pitchFamily="34" charset="0"/>
              </a:rPr>
              <a:t> </a:t>
            </a:r>
            <a:r>
              <a:rPr lang="en-US" altLang="it-IT" sz="1800" i="1" dirty="0" err="1">
                <a:latin typeface="Calibri" panose="020F0502020204030204" pitchFamily="34" charset="0"/>
              </a:rPr>
              <a:t>atmosferica</a:t>
            </a:r>
            <a:r>
              <a:rPr lang="en-US" altLang="it-IT" sz="1800" i="1" dirty="0">
                <a:latin typeface="Calibri" panose="020F0502020204030204" pitchFamily="34" charset="0"/>
              </a:rPr>
              <a:t> </a:t>
            </a:r>
            <a:r>
              <a:rPr lang="en-US" altLang="it-IT" sz="1800" i="1" dirty="0" err="1">
                <a:latin typeface="Calibri" panose="020F0502020204030204" pitchFamily="34" charset="0"/>
              </a:rPr>
              <a:t>normale</a:t>
            </a:r>
            <a:r>
              <a:rPr lang="en-US" altLang="it-IT" sz="1800" i="1" dirty="0">
                <a:latin typeface="Calibri" panose="020F0502020204030204" pitchFamily="34" charset="0"/>
              </a:rPr>
              <a:t> (1 atm).</a:t>
            </a:r>
            <a:endParaRPr lang="en-US" altLang="it-IT" sz="1800" i="1" baseline="30000" dirty="0">
              <a:latin typeface="Calibri" panose="020F0502020204030204" pitchFamily="34" charset="0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CD24B3E-04BA-AF47-F8B6-6BCACE370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210149"/>
              </p:ext>
            </p:extLst>
          </p:nvPr>
        </p:nvGraphicFramePr>
        <p:xfrm>
          <a:off x="1773403" y="3401303"/>
          <a:ext cx="5613400" cy="2661285"/>
        </p:xfrm>
        <a:graphic>
          <a:graphicData uri="http://schemas.openxmlformats.org/drawingml/2006/table">
            <a:tbl>
              <a:tblPr/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Sostanza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Stato Fisico 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Densità (g/cm</a:t>
                      </a:r>
                      <a:r>
                        <a:rPr kumimoji="0" lang="it-IT" altLang="it-IT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)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idrogeno 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gas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0,0000899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ossigeno 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gas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0,00133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alcol etilico (etanolo)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liquido 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0,789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acqua 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liquido 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0,998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sale da cucina (NaCl)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solido 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2,16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alluminio 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solido 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2,7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piombo 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solido 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11,3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oro 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solido 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19,3</a:t>
                      </a:r>
                    </a:p>
                  </a:txBody>
                  <a:tcPr marL="9525" marR="9525" marT="952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Rectangle 13">
            <a:extLst>
              <a:ext uri="{FF2B5EF4-FFF2-40B4-BE49-F238E27FC236}">
                <a16:creationId xmlns:a16="http://schemas.microsoft.com/office/drawing/2014/main" id="{A52DBC7E-685C-B9FF-D37B-A4CD62116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478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Densità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10">
            <a:extLst>
              <a:ext uri="{FF2B5EF4-FFF2-40B4-BE49-F238E27FC236}">
                <a16:creationId xmlns:a16="http://schemas.microsoft.com/office/drawing/2014/main" id="{12A70819-3B58-2AE4-36C1-53BEAC987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2060575"/>
            <a:ext cx="799147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dirty="0">
                <a:effectLst/>
                <a:latin typeface="+mn-lt"/>
              </a:rPr>
              <a:t>La </a:t>
            </a:r>
            <a:r>
              <a:rPr lang="it-IT" b="1" dirty="0">
                <a:effectLst/>
                <a:latin typeface="+mn-lt"/>
              </a:rPr>
              <a:t>temperatura </a:t>
            </a:r>
            <a:r>
              <a:rPr lang="it-IT" dirty="0">
                <a:effectLst/>
                <a:latin typeface="+mn-lt"/>
              </a:rPr>
              <a:t>(</a:t>
            </a:r>
            <a:r>
              <a:rPr lang="it-IT" i="1" dirty="0">
                <a:effectLst/>
                <a:latin typeface="+mn-lt"/>
              </a:rPr>
              <a:t>T</a:t>
            </a:r>
            <a:r>
              <a:rPr lang="it-IT" dirty="0">
                <a:effectLst/>
                <a:latin typeface="+mn-lt"/>
              </a:rPr>
              <a:t>) è la grandezza che misura di quanto una sostanza è “</a:t>
            </a:r>
            <a:r>
              <a:rPr lang="it-IT" dirty="0" err="1">
                <a:effectLst/>
                <a:latin typeface="+mn-lt"/>
              </a:rPr>
              <a:t>piu</a:t>
            </a:r>
            <a:r>
              <a:rPr lang="it-IT" dirty="0">
                <a:effectLst/>
                <a:latin typeface="+mn-lt"/>
              </a:rPr>
              <a:t>̀ calda” o “</a:t>
            </a:r>
            <a:r>
              <a:rPr lang="it-IT" dirty="0" err="1">
                <a:effectLst/>
                <a:latin typeface="+mn-lt"/>
              </a:rPr>
              <a:t>piu</a:t>
            </a:r>
            <a:r>
              <a:rPr lang="it-IT" dirty="0">
                <a:effectLst/>
                <a:latin typeface="+mn-lt"/>
              </a:rPr>
              <a:t>̀ fredda” </a:t>
            </a:r>
            <a:r>
              <a:rPr lang="it-IT" i="1" dirty="0">
                <a:effectLst/>
                <a:latin typeface="+mn-lt"/>
              </a:rPr>
              <a:t>rispetto a un’altra sostanza</a:t>
            </a:r>
            <a:r>
              <a:rPr lang="it-IT" dirty="0">
                <a:effectLst/>
                <a:latin typeface="+mn-lt"/>
              </a:rPr>
              <a:t>. </a:t>
            </a:r>
          </a:p>
          <a:p>
            <a:endParaRPr lang="it-IT" dirty="0">
              <a:latin typeface="+mn-lt"/>
            </a:endParaRPr>
          </a:p>
          <a:p>
            <a:r>
              <a:rPr lang="it-IT" dirty="0">
                <a:effectLst/>
                <a:latin typeface="+mn-lt"/>
              </a:rPr>
              <a:t>Il </a:t>
            </a:r>
            <a:r>
              <a:rPr lang="it-IT" b="1" dirty="0">
                <a:effectLst/>
                <a:latin typeface="+mn-lt"/>
              </a:rPr>
              <a:t>calore </a:t>
            </a:r>
            <a:r>
              <a:rPr lang="it-IT" dirty="0">
                <a:effectLst/>
                <a:latin typeface="+mn-lt"/>
              </a:rPr>
              <a:t>è l’energia che si trasmette (“fluisce”) tra da un corpo a temperatura maggiore a uno a temperatura inferiore.</a:t>
            </a:r>
          </a:p>
          <a:p>
            <a:endParaRPr lang="it-IT" sz="1800" dirty="0">
              <a:effectLst/>
              <a:latin typeface="That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A52DBC7E-685C-B9FF-D37B-A4CD62116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Temperatura</a:t>
            </a:r>
            <a:r>
              <a:rPr lang="en-US" sz="2800" b="1" dirty="0">
                <a:solidFill>
                  <a:srgbClr val="EF5847"/>
                </a:solidFill>
              </a:rPr>
              <a:t> e </a:t>
            </a:r>
            <a:r>
              <a:rPr lang="en-US" sz="2800" b="1" dirty="0" err="1">
                <a:solidFill>
                  <a:srgbClr val="EF5847"/>
                </a:solidFill>
              </a:rPr>
              <a:t>calore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455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>
            <a:extLst>
              <a:ext uri="{FF2B5EF4-FFF2-40B4-BE49-F238E27FC236}">
                <a16:creationId xmlns:a16="http://schemas.microsoft.com/office/drawing/2014/main" id="{7A2AAF3A-5E21-82DC-0FA9-04629A5E2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2060575"/>
            <a:ext cx="7972425" cy="1197764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dirty="0">
                <a:solidFill>
                  <a:srgbClr val="0033CC"/>
                </a:solidFill>
                <a:latin typeface="Calibri" panose="020F0502020204030204" pitchFamily="34" charset="0"/>
              </a:rPr>
              <a:t>Kelvin ( K ) – 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La </a:t>
            </a:r>
            <a:r>
              <a:rPr lang="ja-JP" altLang="en-US" dirty="0">
                <a:solidFill>
                  <a:srgbClr val="0033CC"/>
                </a:solidFill>
                <a:latin typeface="Calibri" panose="020F0502020204030204" pitchFamily="34" charset="0"/>
              </a:rPr>
              <a:t>“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scala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assoluta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delle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temperature</a:t>
            </a:r>
            <a:r>
              <a:rPr lang="ja-JP" altLang="en-US" dirty="0">
                <a:solidFill>
                  <a:srgbClr val="0033CC"/>
                </a:solidFill>
                <a:latin typeface="Calibri" panose="020F0502020204030204" pitchFamily="34" charset="0"/>
              </a:rPr>
              <a:t>”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inizia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allo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zero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assoluto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e ha solo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valori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positivi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. </a:t>
            </a:r>
          </a:p>
          <a:p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N.B. il kelvin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si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indica senza il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simbolo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del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grado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(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°).</a:t>
            </a:r>
          </a:p>
        </p:txBody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6F33E85A-E9F8-2FAD-B9C5-C93DB7ACA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3427516"/>
            <a:ext cx="7972425" cy="156709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dirty="0">
                <a:latin typeface="Calibri" panose="020F0502020204030204" pitchFamily="34" charset="0"/>
              </a:rPr>
              <a:t>Celsius (</a:t>
            </a:r>
            <a:r>
              <a:rPr lang="en-US" altLang="it-IT" baseline="36000" dirty="0">
                <a:latin typeface="Calibri" panose="020F0502020204030204" pitchFamily="34" charset="0"/>
              </a:rPr>
              <a:t> </a:t>
            </a:r>
            <a:r>
              <a:rPr lang="en-US" altLang="it-IT" baseline="36000" dirty="0" err="1">
                <a:latin typeface="Calibri" panose="020F0502020204030204" pitchFamily="34" charset="0"/>
              </a:rPr>
              <a:t>o</a:t>
            </a:r>
            <a:r>
              <a:rPr lang="en-US" altLang="it-IT" b="1" dirty="0" err="1">
                <a:latin typeface="Calibri" panose="020F0502020204030204" pitchFamily="34" charset="0"/>
              </a:rPr>
              <a:t>C</a:t>
            </a:r>
            <a:r>
              <a:rPr lang="en-US" altLang="it-IT" b="1" dirty="0">
                <a:latin typeface="Calibri" panose="020F0502020204030204" pitchFamily="34" charset="0"/>
              </a:rPr>
              <a:t> ) – </a:t>
            </a:r>
            <a:r>
              <a:rPr lang="en-US" altLang="it-IT" dirty="0">
                <a:latin typeface="Calibri" panose="020F0502020204030204" pitchFamily="34" charset="0"/>
              </a:rPr>
              <a:t>La </a:t>
            </a:r>
            <a:r>
              <a:rPr lang="en-US" altLang="it-IT" dirty="0" err="1">
                <a:latin typeface="Calibri" panose="020F0502020204030204" pitchFamily="34" charset="0"/>
              </a:rPr>
              <a:t>scala</a:t>
            </a:r>
            <a:r>
              <a:rPr lang="en-US" altLang="it-IT" dirty="0">
                <a:latin typeface="Calibri" panose="020F0502020204030204" pitchFamily="34" charset="0"/>
              </a:rPr>
              <a:t> Celsius </a:t>
            </a:r>
            <a:r>
              <a:rPr lang="en-US" altLang="it-IT" dirty="0" err="1">
                <a:latin typeface="Calibri" panose="020F0502020204030204" pitchFamily="34" charset="0"/>
              </a:rPr>
              <a:t>é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basata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sulle</a:t>
            </a:r>
            <a:r>
              <a:rPr lang="en-US" altLang="it-IT" dirty="0">
                <a:latin typeface="Calibri" panose="020F0502020204030204" pitchFamily="34" charset="0"/>
              </a:rPr>
              <a:t> temperature di </a:t>
            </a:r>
            <a:r>
              <a:rPr lang="en-US" altLang="it-IT" dirty="0" err="1">
                <a:latin typeface="Calibri" panose="020F0502020204030204" pitchFamily="34" charset="0"/>
              </a:rPr>
              <a:t>congelamento</a:t>
            </a:r>
            <a:r>
              <a:rPr lang="en-US" altLang="it-IT" dirty="0">
                <a:latin typeface="Calibri" panose="020F0502020204030204" pitchFamily="34" charset="0"/>
              </a:rPr>
              <a:t> e di </a:t>
            </a:r>
            <a:r>
              <a:rPr lang="en-US" altLang="it-IT" dirty="0" err="1">
                <a:latin typeface="Calibri" panose="020F0502020204030204" pitchFamily="34" charset="0"/>
              </a:rPr>
              <a:t>ebollizione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dell</a:t>
            </a:r>
            <a:r>
              <a:rPr lang="en-US" altLang="ja-JP" dirty="0" err="1">
                <a:latin typeface="Calibri" panose="020F0502020204030204" pitchFamily="34" charset="0"/>
              </a:rPr>
              <a:t>'acqua</a:t>
            </a:r>
            <a:r>
              <a:rPr lang="en-US" altLang="ja-JP" dirty="0">
                <a:latin typeface="Calibri" panose="020F0502020204030204" pitchFamily="34" charset="0"/>
              </a:rPr>
              <a:t>. 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E</a:t>
            </a:r>
            <a:r>
              <a:rPr lang="en-US" altLang="ja-JP" dirty="0">
                <a:latin typeface="Calibri" panose="020F0502020204030204" pitchFamily="34" charset="0"/>
              </a:rPr>
              <a:t>' la </a:t>
            </a:r>
            <a:r>
              <a:rPr lang="en-US" altLang="ja-JP" dirty="0" err="1">
                <a:latin typeface="Calibri" panose="020F0502020204030204" pitchFamily="34" charset="0"/>
              </a:rPr>
              <a:t>scala</a:t>
            </a:r>
            <a:r>
              <a:rPr lang="en-US" altLang="ja-JP" dirty="0">
                <a:latin typeface="Calibri" panose="020F0502020204030204" pitchFamily="34" charset="0"/>
              </a:rPr>
              <a:t> di </a:t>
            </a:r>
            <a:r>
              <a:rPr lang="en-US" altLang="ja-JP" dirty="0" err="1">
                <a:latin typeface="Calibri" panose="020F0502020204030204" pitchFamily="34" charset="0"/>
              </a:rPr>
              <a:t>temperatura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più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usata</a:t>
            </a:r>
            <a:r>
              <a:rPr lang="en-US" altLang="ja-JP" dirty="0">
                <a:latin typeface="Calibri" panose="020F0502020204030204" pitchFamily="34" charset="0"/>
              </a:rPr>
              <a:t> al mondo. </a:t>
            </a:r>
          </a:p>
          <a:p>
            <a:r>
              <a:rPr lang="en-US" altLang="it-IT" b="1" dirty="0" err="1">
                <a:latin typeface="Calibri" panose="020F0502020204030204" pitchFamily="34" charset="0"/>
              </a:rPr>
              <a:t>L</a:t>
            </a:r>
            <a:r>
              <a:rPr lang="en-US" altLang="ja-JP" b="1" dirty="0" err="1">
                <a:latin typeface="Calibri" panose="020F0502020204030204" pitchFamily="34" charset="0"/>
              </a:rPr>
              <a:t>'ampiezza</a:t>
            </a:r>
            <a:r>
              <a:rPr lang="en-US" altLang="ja-JP" b="1" dirty="0">
                <a:latin typeface="Calibri" panose="020F0502020204030204" pitchFamily="34" charset="0"/>
              </a:rPr>
              <a:t> del </a:t>
            </a:r>
            <a:r>
              <a:rPr lang="en-US" altLang="ja-JP" b="1" dirty="0" err="1">
                <a:latin typeface="Calibri" panose="020F0502020204030204" pitchFamily="34" charset="0"/>
              </a:rPr>
              <a:t>grado</a:t>
            </a:r>
            <a:r>
              <a:rPr lang="en-US" altLang="ja-JP" b="1" dirty="0">
                <a:latin typeface="Calibri" panose="020F0502020204030204" pitchFamily="34" charset="0"/>
              </a:rPr>
              <a:t> Celsius </a:t>
            </a:r>
            <a:r>
              <a:rPr lang="en-US" altLang="ja-JP" b="1" dirty="0" err="1">
                <a:latin typeface="Calibri" panose="020F0502020204030204" pitchFamily="34" charset="0"/>
              </a:rPr>
              <a:t>è</a:t>
            </a:r>
            <a:r>
              <a:rPr lang="en-US" altLang="ja-JP" b="1" dirty="0">
                <a:latin typeface="Calibri" panose="020F0502020204030204" pitchFamily="34" charset="0"/>
              </a:rPr>
              <a:t> </a:t>
            </a:r>
            <a:r>
              <a:rPr lang="en-US" altLang="ja-JP" b="1" dirty="0" err="1">
                <a:latin typeface="Calibri" panose="020F0502020204030204" pitchFamily="34" charset="0"/>
              </a:rPr>
              <a:t>uguale</a:t>
            </a:r>
            <a:r>
              <a:rPr lang="en-US" altLang="ja-JP" b="1" dirty="0">
                <a:latin typeface="Calibri" panose="020F0502020204030204" pitchFamily="34" charset="0"/>
              </a:rPr>
              <a:t> a </a:t>
            </a:r>
            <a:r>
              <a:rPr lang="en-US" altLang="ja-JP" b="1" dirty="0" err="1">
                <a:latin typeface="Calibri" panose="020F0502020204030204" pitchFamily="34" charset="0"/>
              </a:rPr>
              <a:t>quella</a:t>
            </a:r>
            <a:r>
              <a:rPr lang="en-US" altLang="ja-JP" b="1" dirty="0">
                <a:latin typeface="Calibri" panose="020F0502020204030204" pitchFamily="34" charset="0"/>
              </a:rPr>
              <a:t> del kelvin. </a:t>
            </a:r>
            <a:endParaRPr lang="en-US" alt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5" name="Rectangle 6">
            <a:extLst>
              <a:ext uri="{FF2B5EF4-FFF2-40B4-BE49-F238E27FC236}">
                <a16:creationId xmlns:a16="http://schemas.microsoft.com/office/drawing/2014/main" id="{2AE67E86-6C94-30CB-85C1-963AB9FB2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713" y="5264150"/>
            <a:ext cx="35845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dirty="0">
                <a:solidFill>
                  <a:srgbClr val="0033CC"/>
                </a:solidFill>
                <a:latin typeface="Calibri" panose="020F0502020204030204" pitchFamily="34" charset="0"/>
              </a:rPr>
              <a:t>T </a:t>
            </a:r>
            <a:r>
              <a:rPr lang="en-US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en-US" altLang="it-IT" b="1" dirty="0">
                <a:solidFill>
                  <a:srgbClr val="0033CC"/>
                </a:solidFill>
                <a:latin typeface="Calibri" panose="020F0502020204030204" pitchFamily="34" charset="0"/>
              </a:rPr>
              <a:t>in K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) = </a:t>
            </a:r>
            <a:r>
              <a:rPr lang="en-US" altLang="it-IT" b="1" dirty="0">
                <a:latin typeface="Calibri" panose="020F0502020204030204" pitchFamily="34" charset="0"/>
              </a:rPr>
              <a:t>T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 (</a:t>
            </a:r>
            <a:r>
              <a:rPr lang="en-US" altLang="it-IT" b="1" dirty="0">
                <a:latin typeface="Calibri" panose="020F0502020204030204" pitchFamily="34" charset="0"/>
              </a:rPr>
              <a:t>in </a:t>
            </a:r>
            <a:r>
              <a:rPr lang="en-US" altLang="it-IT" b="1" baseline="30000" dirty="0" err="1">
                <a:latin typeface="Calibri" panose="020F0502020204030204" pitchFamily="34" charset="0"/>
              </a:rPr>
              <a:t>o</a:t>
            </a:r>
            <a:r>
              <a:rPr lang="en-US" altLang="it-IT" b="1" dirty="0" err="1">
                <a:latin typeface="Calibri" panose="020F0502020204030204" pitchFamily="34" charset="0"/>
              </a:rPr>
              <a:t>C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) + 273.15 </a:t>
            </a:r>
          </a:p>
          <a:p>
            <a:r>
              <a:rPr lang="en-US" altLang="it-IT" b="1" dirty="0">
                <a:latin typeface="Calibri" panose="020F0502020204030204" pitchFamily="34" charset="0"/>
              </a:rPr>
              <a:t>T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 (</a:t>
            </a:r>
            <a:r>
              <a:rPr lang="en-US" altLang="it-IT" b="1" dirty="0">
                <a:latin typeface="Calibri" panose="020F0502020204030204" pitchFamily="34" charset="0"/>
              </a:rPr>
              <a:t>in </a:t>
            </a:r>
            <a:r>
              <a:rPr lang="en-US" altLang="it-IT" b="1" baseline="30000" dirty="0" err="1">
                <a:latin typeface="Calibri" panose="020F0502020204030204" pitchFamily="34" charset="0"/>
              </a:rPr>
              <a:t>o</a:t>
            </a:r>
            <a:r>
              <a:rPr lang="en-US" altLang="it-IT" b="1" dirty="0" err="1">
                <a:latin typeface="Calibri" panose="020F0502020204030204" pitchFamily="34" charset="0"/>
              </a:rPr>
              <a:t>C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) = </a:t>
            </a:r>
            <a:r>
              <a:rPr lang="en-US" altLang="it-IT" b="1" dirty="0">
                <a:solidFill>
                  <a:srgbClr val="0033CC"/>
                </a:solidFill>
                <a:latin typeface="Calibri" panose="020F0502020204030204" pitchFamily="34" charset="0"/>
              </a:rPr>
              <a:t>T 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(</a:t>
            </a:r>
            <a:r>
              <a:rPr lang="en-US" altLang="it-IT" b="1" dirty="0">
                <a:solidFill>
                  <a:srgbClr val="0033CC"/>
                </a:solidFill>
                <a:latin typeface="Calibri" panose="020F0502020204030204" pitchFamily="34" charset="0"/>
              </a:rPr>
              <a:t>in K</a:t>
            </a:r>
            <a:r>
              <a:rPr lang="en-US" altLang="it-IT" b="1" dirty="0">
                <a:solidFill>
                  <a:srgbClr val="CC0000"/>
                </a:solidFill>
                <a:latin typeface="Calibri" panose="020F0502020204030204" pitchFamily="34" charset="0"/>
              </a:rPr>
              <a:t>) - 273.15</a:t>
            </a: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1A16239E-9390-B5E3-01D6-52B6C1C3F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353382"/>
            <a:ext cx="6191250" cy="9515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Scale di temperatura e loro </a:t>
            </a:r>
            <a:r>
              <a:rPr lang="it-IT" sz="2800" b="1" dirty="0" err="1">
                <a:solidFill>
                  <a:srgbClr val="EF5847"/>
                </a:solidFill>
              </a:rPr>
              <a:t>interconversioni</a:t>
            </a:r>
            <a:endParaRPr lang="it-IT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animBg="1" autoUpdateAnimBg="0"/>
      <p:bldP spid="47109" grpId="0" animBg="1" autoUpdateAnimBg="0"/>
      <p:bldP spid="2560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17">
            <a:extLst>
              <a:ext uri="{FF2B5EF4-FFF2-40B4-BE49-F238E27FC236}">
                <a16:creationId xmlns:a16="http://schemas.microsoft.com/office/drawing/2014/main" id="{6632D4DA-A637-AC14-0966-884A6B82CDFA}"/>
              </a:ext>
            </a:extLst>
          </p:cNvPr>
          <p:cNvGrpSpPr>
            <a:grpSpLocks/>
          </p:cNvGrpSpPr>
          <p:nvPr/>
        </p:nvGrpSpPr>
        <p:grpSpPr bwMode="auto">
          <a:xfrm>
            <a:off x="771525" y="1500188"/>
            <a:ext cx="7085013" cy="4889500"/>
            <a:chOff x="576" y="720"/>
            <a:chExt cx="4745" cy="3265"/>
          </a:xfrm>
        </p:grpSpPr>
        <p:pic>
          <p:nvPicPr>
            <p:cNvPr id="40964" name="Picture 7">
              <a:extLst>
                <a:ext uri="{FF2B5EF4-FFF2-40B4-BE49-F238E27FC236}">
                  <a16:creationId xmlns:a16="http://schemas.microsoft.com/office/drawing/2014/main" id="{D8293371-173E-CE5D-BFAE-BB4648CB86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50"/>
            <a:stretch>
              <a:fillRect/>
            </a:stretch>
          </p:blipFill>
          <p:spPr bwMode="auto">
            <a:xfrm>
              <a:off x="576" y="720"/>
              <a:ext cx="4745" cy="3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5" name="Text Box 13">
              <a:extLst>
                <a:ext uri="{FF2B5EF4-FFF2-40B4-BE49-F238E27FC236}">
                  <a16:creationId xmlns:a16="http://schemas.microsoft.com/office/drawing/2014/main" id="{DCA4D163-0D9F-A37C-B74D-15DA99133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1753"/>
              <a:ext cx="545" cy="4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Gradi</a:t>
              </a:r>
            </a:p>
            <a:p>
              <a:pPr>
                <a:spcBef>
                  <a:spcPct val="5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Celsius</a:t>
              </a:r>
            </a:p>
          </p:txBody>
        </p:sp>
        <p:sp>
          <p:nvSpPr>
            <p:cNvPr id="40966" name="Text Box 13">
              <a:extLst>
                <a:ext uri="{FF2B5EF4-FFF2-40B4-BE49-F238E27FC236}">
                  <a16:creationId xmlns:a16="http://schemas.microsoft.com/office/drawing/2014/main" id="{5D4E0197-573E-FA75-E856-6F85BDCEF6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250"/>
              <a:ext cx="829" cy="4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it-IT" sz="1400">
                  <a:latin typeface="Calibri" panose="020F0502020204030204" pitchFamily="34" charset="0"/>
                </a:rPr>
                <a:t>Punto di congelamento dell'acqua</a:t>
              </a:r>
              <a:endParaRPr lang="en-US" altLang="it-IT" sz="1400">
                <a:latin typeface="Calibri" panose="020F0502020204030204" pitchFamily="34" charset="0"/>
              </a:endParaRPr>
            </a:p>
          </p:txBody>
        </p:sp>
        <p:sp>
          <p:nvSpPr>
            <p:cNvPr id="40967" name="Text Box 14">
              <a:extLst>
                <a:ext uri="{FF2B5EF4-FFF2-40B4-BE49-F238E27FC236}">
                  <a16:creationId xmlns:a16="http://schemas.microsoft.com/office/drawing/2014/main" id="{996A3EC7-9FA9-428E-F763-042124599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1253"/>
              <a:ext cx="829" cy="4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it-IT" sz="1400" dirty="0">
                  <a:latin typeface="Calibri" panose="020F0502020204030204" pitchFamily="34" charset="0"/>
                </a:rPr>
                <a:t>Punto di ebollizione dell'acqua</a:t>
              </a:r>
              <a:endParaRPr lang="en-US" altLang="it-IT" sz="1400" dirty="0">
                <a:latin typeface="Calibri" panose="020F0502020204030204" pitchFamily="34" charset="0"/>
              </a:endParaRPr>
            </a:p>
          </p:txBody>
        </p:sp>
        <p:sp>
          <p:nvSpPr>
            <p:cNvPr id="40968" name="Text Box 13">
              <a:extLst>
                <a:ext uri="{FF2B5EF4-FFF2-40B4-BE49-F238E27FC236}">
                  <a16:creationId xmlns:a16="http://schemas.microsoft.com/office/drawing/2014/main" id="{EF8449F9-21B0-BFBB-3987-FF548BA78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842"/>
              <a:ext cx="544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kelvin</a:t>
              </a:r>
            </a:p>
          </p:txBody>
        </p:sp>
        <p:sp>
          <p:nvSpPr>
            <p:cNvPr id="40969" name="Text Box 13">
              <a:extLst>
                <a:ext uri="{FF2B5EF4-FFF2-40B4-BE49-F238E27FC236}">
                  <a16:creationId xmlns:a16="http://schemas.microsoft.com/office/drawing/2014/main" id="{23E7CEDB-1655-A671-9120-25C6F07C4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1842"/>
              <a:ext cx="772" cy="4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Gradi</a:t>
              </a:r>
            </a:p>
            <a:p>
              <a:pPr>
                <a:spcBef>
                  <a:spcPct val="50000"/>
                </a:spcBef>
              </a:pPr>
              <a:r>
                <a:rPr lang="en-US" altLang="it-IT" sz="1400">
                  <a:latin typeface="Calibri" panose="020F0502020204030204" pitchFamily="34" charset="0"/>
                </a:rPr>
                <a:t>Fahrenheit</a:t>
              </a:r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CF1DA543-EF39-CE6C-5647-EE9D50506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6" y="353939"/>
            <a:ext cx="6191250" cy="9515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Temperature di ebollizione e congelamento dell'acqua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Three cubes of copper are shown. Each has a different mass and a different volume (extensive properties) but the same density (intensive property)">
            <a:extLst>
              <a:ext uri="{FF2B5EF4-FFF2-40B4-BE49-F238E27FC236}">
                <a16:creationId xmlns:a16="http://schemas.microsoft.com/office/drawing/2014/main" id="{765CDC0F-56C4-E111-E265-90A8D4295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96" y="3982302"/>
            <a:ext cx="3988808" cy="2091428"/>
          </a:xfrm>
          <a:prstGeom prst="rect">
            <a:avLst/>
          </a:prstGeom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CF1DA543-EF39-CE6C-5647-EE9D50506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563" y="784270"/>
            <a:ext cx="6284874" cy="5206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Proprietà intensive e proprietà estensive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B5F96E9-06D5-7066-47BC-88AFD6213C90}"/>
              </a:ext>
            </a:extLst>
          </p:cNvPr>
          <p:cNvSpPr txBox="1"/>
          <p:nvPr/>
        </p:nvSpPr>
        <p:spPr>
          <a:xfrm>
            <a:off x="576262" y="1313676"/>
            <a:ext cx="72518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33CC"/>
                </a:solidFill>
                <a:effectLst/>
                <a:latin typeface="+mn-lt"/>
              </a:rPr>
              <a:t>Le  </a:t>
            </a:r>
            <a:r>
              <a:rPr lang="it-IT" b="1" dirty="0" err="1">
                <a:solidFill>
                  <a:srgbClr val="0033CC"/>
                </a:solidFill>
                <a:effectLst/>
                <a:latin typeface="+mn-lt"/>
              </a:rPr>
              <a:t>proprieta</a:t>
            </a:r>
            <a:r>
              <a:rPr lang="it-IT" b="1" dirty="0">
                <a:solidFill>
                  <a:srgbClr val="0033CC"/>
                </a:solidFill>
                <a:effectLst/>
                <a:latin typeface="+mn-lt"/>
              </a:rPr>
              <a:t>̀ estensive</a:t>
            </a:r>
            <a:r>
              <a:rPr lang="it-IT" dirty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it-IT" i="1" dirty="0">
                <a:solidFill>
                  <a:srgbClr val="0033CC"/>
                </a:solidFill>
                <a:effectLst/>
                <a:latin typeface="+mn-lt"/>
              </a:rPr>
              <a:t>dipendono dalla </a:t>
            </a:r>
            <a:r>
              <a:rPr lang="it-IT" i="1" dirty="0" err="1">
                <a:solidFill>
                  <a:srgbClr val="0033CC"/>
                </a:solidFill>
                <a:effectLst/>
                <a:latin typeface="+mn-lt"/>
              </a:rPr>
              <a:t>quantita</a:t>
            </a:r>
            <a:r>
              <a:rPr lang="it-IT" i="1" dirty="0">
                <a:solidFill>
                  <a:srgbClr val="0033CC"/>
                </a:solidFill>
                <a:effectLst/>
                <a:latin typeface="+mn-lt"/>
              </a:rPr>
              <a:t>̀ di sostanza presente</a:t>
            </a:r>
            <a:r>
              <a:rPr lang="it-IT" dirty="0">
                <a:solidFill>
                  <a:srgbClr val="0033CC"/>
                </a:solidFill>
                <a:effectLst/>
                <a:latin typeface="+mn-lt"/>
              </a:rPr>
              <a:t>. </a:t>
            </a:r>
            <a:endParaRPr lang="it-IT" dirty="0">
              <a:solidFill>
                <a:srgbClr val="0033CC"/>
              </a:solidFill>
              <a:latin typeface="+mn-lt"/>
            </a:endParaRPr>
          </a:p>
          <a:p>
            <a:r>
              <a:rPr lang="it-IT" dirty="0">
                <a:solidFill>
                  <a:srgbClr val="0033CC"/>
                </a:solidFill>
                <a:latin typeface="+mn-lt"/>
              </a:rPr>
              <a:t>La massa e il volume sono esempi di proprietà estensive.</a:t>
            </a:r>
          </a:p>
          <a:p>
            <a:endParaRPr lang="it-IT" dirty="0">
              <a:latin typeface="+mn-lt"/>
            </a:endParaRPr>
          </a:p>
          <a:p>
            <a:r>
              <a:rPr lang="it-IT" dirty="0">
                <a:effectLst/>
                <a:latin typeface="+mn-lt"/>
              </a:rPr>
              <a:t>Le </a:t>
            </a:r>
            <a:r>
              <a:rPr lang="it-IT" b="1" dirty="0" err="1">
                <a:latin typeface="+mn-lt"/>
              </a:rPr>
              <a:t>proprieta</a:t>
            </a:r>
            <a:r>
              <a:rPr lang="it-IT" b="1" dirty="0">
                <a:latin typeface="+mn-lt"/>
              </a:rPr>
              <a:t>̀ intensive </a:t>
            </a:r>
            <a:r>
              <a:rPr lang="it-IT" dirty="0">
                <a:latin typeface="+mn-lt"/>
              </a:rPr>
              <a:t>sono</a:t>
            </a:r>
            <a:r>
              <a:rPr lang="it-IT" b="1" dirty="0">
                <a:latin typeface="+mn-lt"/>
              </a:rPr>
              <a:t> </a:t>
            </a:r>
            <a:r>
              <a:rPr lang="it-IT" i="1" dirty="0">
                <a:latin typeface="+mn-lt"/>
              </a:rPr>
              <a:t>indipendenti dalla </a:t>
            </a:r>
            <a:r>
              <a:rPr lang="it-IT" i="1" dirty="0" err="1">
                <a:latin typeface="+mn-lt"/>
              </a:rPr>
              <a:t>quantita</a:t>
            </a:r>
            <a:r>
              <a:rPr lang="it-IT" i="1" dirty="0">
                <a:latin typeface="+mn-lt"/>
              </a:rPr>
              <a:t>̀ di sostanza presente</a:t>
            </a:r>
            <a:r>
              <a:rPr lang="it-IT" dirty="0">
                <a:latin typeface="+mn-lt"/>
              </a:rPr>
              <a:t>. La temperatura e la densità sono esempi di proprietà intensive.</a:t>
            </a:r>
          </a:p>
        </p:txBody>
      </p:sp>
    </p:spTree>
    <p:extLst>
      <p:ext uri="{BB962C8B-B14F-4D97-AF65-F5344CB8AC3E}">
        <p14:creationId xmlns:p14="http://schemas.microsoft.com/office/powerpoint/2010/main" val="3114892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3" name="Text Box 5">
            <a:extLst>
              <a:ext uri="{FF2B5EF4-FFF2-40B4-BE49-F238E27FC236}">
                <a16:creationId xmlns:a16="http://schemas.microsoft.com/office/drawing/2014/main" id="{CC8367CE-17D1-FB27-D062-EAC3BFD2C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2084388"/>
            <a:ext cx="7975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dirty="0" err="1">
                <a:latin typeface="Calibri" panose="020F0502020204030204" pitchFamily="34" charset="0"/>
              </a:rPr>
              <a:t>Ogni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misura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é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affetta</a:t>
            </a:r>
            <a:r>
              <a:rPr lang="en-US" altLang="it-IT" dirty="0">
                <a:latin typeface="Calibri" panose="020F0502020204030204" pitchFamily="34" charset="0"/>
              </a:rPr>
              <a:t> da </a:t>
            </a:r>
            <a:r>
              <a:rPr lang="en-US" altLang="it-IT" dirty="0" err="1">
                <a:latin typeface="Calibri" panose="020F0502020204030204" pitchFamily="34" charset="0"/>
              </a:rPr>
              <a:t>un</a:t>
            </a:r>
            <a:r>
              <a:rPr lang="en-US" altLang="ja-JP" dirty="0" err="1"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latin typeface="Calibri" panose="020F0502020204030204" pitchFamily="34" charset="0"/>
              </a:rPr>
              <a:t>incertezza</a:t>
            </a:r>
            <a:r>
              <a:rPr lang="en-US" altLang="ja-JP" dirty="0">
                <a:latin typeface="Calibri" panose="020F0502020204030204" pitchFamily="34" charset="0"/>
              </a:rPr>
              <a:t>. </a:t>
            </a:r>
            <a:r>
              <a:rPr lang="en-US" altLang="ja-JP" dirty="0" err="1">
                <a:latin typeface="Calibri" panose="020F0502020204030204" pitchFamily="34" charset="0"/>
              </a:rPr>
              <a:t>L'</a:t>
            </a:r>
            <a:r>
              <a:rPr lang="en-US" altLang="ja-JP" b="1" i="1" dirty="0" err="1">
                <a:latin typeface="Calibri" panose="020F0502020204030204" pitchFamily="34" charset="0"/>
              </a:rPr>
              <a:t>ultima</a:t>
            </a:r>
            <a:r>
              <a:rPr lang="en-US" altLang="ja-JP" b="1" i="1" dirty="0"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latin typeface="Calibri" panose="020F0502020204030204" pitchFamily="34" charset="0"/>
              </a:rPr>
              <a:t>cifra</a:t>
            </a:r>
            <a:r>
              <a:rPr lang="en-US" altLang="ja-JP" b="1" i="1" dirty="0">
                <a:latin typeface="Calibri" panose="020F0502020204030204" pitchFamily="34" charset="0"/>
              </a:rPr>
              <a:t> </a:t>
            </a:r>
            <a:r>
              <a:rPr lang="en-US" altLang="ja-JP" dirty="0">
                <a:latin typeface="Calibri" panose="020F0502020204030204" pitchFamily="34" charset="0"/>
              </a:rPr>
              <a:t>di </a:t>
            </a:r>
            <a:r>
              <a:rPr lang="en-US" altLang="ja-JP" dirty="0" err="1">
                <a:latin typeface="Calibri" panose="020F0502020204030204" pitchFamily="34" charset="0"/>
              </a:rPr>
              <a:t>qualsiasi</a:t>
            </a:r>
            <a:r>
              <a:rPr lang="en-US" altLang="ja-JP" dirty="0">
                <a:latin typeface="Calibri" panose="020F0502020204030204" pitchFamily="34" charset="0"/>
              </a:rPr>
              <a:t> grandezza </a:t>
            </a:r>
            <a:r>
              <a:rPr lang="en-US" altLang="ja-JP" dirty="0" err="1">
                <a:latin typeface="Calibri" panose="020F0502020204030204" pitchFamily="34" charset="0"/>
              </a:rPr>
              <a:t>misurata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è</a:t>
            </a:r>
            <a:r>
              <a:rPr lang="en-US" altLang="ja-JP" dirty="0">
                <a:latin typeface="Calibri" panose="020F0502020204030204" pitchFamily="34" charset="0"/>
              </a:rPr>
              <a:t> sempre </a:t>
            </a:r>
            <a:r>
              <a:rPr lang="en-US" altLang="ja-JP" b="1" i="1" dirty="0" err="1">
                <a:latin typeface="Calibri" panose="020F0502020204030204" pitchFamily="34" charset="0"/>
              </a:rPr>
              <a:t>stimata</a:t>
            </a:r>
            <a:r>
              <a:rPr lang="en-US" altLang="ja-JP" dirty="0">
                <a:latin typeface="Calibri" panose="020F0502020204030204" pitchFamily="34" charset="0"/>
              </a:rPr>
              <a:t>.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201734" name="Text Box 6">
            <a:extLst>
              <a:ext uri="{FF2B5EF4-FFF2-40B4-BE49-F238E27FC236}">
                <a16:creationId xmlns:a16="http://schemas.microsoft.com/office/drawing/2014/main" id="{E13F4B21-222D-6090-1AFC-1BFA2075D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3249613"/>
            <a:ext cx="7975600" cy="8302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Le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cifre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registrate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in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una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misurazione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certe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e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incerte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si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chiamano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cifre</a:t>
            </a:r>
            <a:r>
              <a:rPr lang="en-US" altLang="it-IT" b="1" i="1" dirty="0">
                <a:solidFill>
                  <a:srgbClr val="FF0000"/>
                </a:solidFill>
                <a:latin typeface="Calibri" panose="020F0502020204030204" pitchFamily="34" charset="0"/>
              </a:rPr>
              <a:t> significative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01735" name="Text Box 7">
            <a:extLst>
              <a:ext uri="{FF2B5EF4-FFF2-40B4-BE49-F238E27FC236}">
                <a16:creationId xmlns:a16="http://schemas.microsoft.com/office/drawing/2014/main" id="{5C66CE6B-B7CD-8E9E-927B-58BF0E370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414838"/>
            <a:ext cx="7975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dirty="0">
                <a:latin typeface="Calibri" panose="020F0502020204030204" pitchFamily="34" charset="0"/>
              </a:rPr>
              <a:t>Maggiore </a:t>
            </a:r>
            <a:r>
              <a:rPr lang="en-US" altLang="it-IT" dirty="0" err="1">
                <a:latin typeface="Calibri" panose="020F0502020204030204" pitchFamily="34" charset="0"/>
              </a:rPr>
              <a:t>è</a:t>
            </a:r>
            <a:r>
              <a:rPr lang="en-US" altLang="it-IT" dirty="0">
                <a:latin typeface="Calibri" panose="020F0502020204030204" pitchFamily="34" charset="0"/>
              </a:rPr>
              <a:t> il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 in </a:t>
            </a:r>
            <a:r>
              <a:rPr lang="en-US" altLang="it-IT" dirty="0" err="1">
                <a:latin typeface="Calibri" panose="020F0502020204030204" pitchFamily="34" charset="0"/>
              </a:rPr>
              <a:t>una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misura</a:t>
            </a:r>
            <a:r>
              <a:rPr lang="en-US" altLang="it-IT" dirty="0"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latin typeface="Calibri" panose="020F0502020204030204" pitchFamily="34" charset="0"/>
              </a:rPr>
              <a:t>maggiore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è</a:t>
            </a:r>
            <a:r>
              <a:rPr lang="en-US" altLang="it-IT" dirty="0">
                <a:latin typeface="Calibri" panose="020F0502020204030204" pitchFamily="34" charset="0"/>
              </a:rPr>
              <a:t> la </a:t>
            </a:r>
            <a:r>
              <a:rPr lang="en-US" altLang="it-IT" dirty="0" err="1">
                <a:latin typeface="Calibri" panose="020F0502020204030204" pitchFamily="34" charset="0"/>
              </a:rPr>
              <a:t>certezza</a:t>
            </a:r>
            <a:r>
              <a:rPr lang="en-US" altLang="it-IT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445CC6A3-2081-9681-219D-9FC6987FF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7477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Cifre</a:t>
            </a:r>
            <a:r>
              <a:rPr lang="en-US" sz="2800" b="1" dirty="0">
                <a:solidFill>
                  <a:srgbClr val="EF5847"/>
                </a:solidFill>
              </a:rPr>
              <a:t> significative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3" grpId="0"/>
      <p:bldP spid="201734" grpId="0" animBg="1"/>
      <p:bldP spid="2017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>
            <a:extLst>
              <a:ext uri="{FF2B5EF4-FFF2-40B4-BE49-F238E27FC236}">
                <a16:creationId xmlns:a16="http://schemas.microsoft.com/office/drawing/2014/main" id="{79B3B1A6-F664-C5C6-3867-8C1009D39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" t="7601" r="2555" b="3032"/>
          <a:stretch/>
        </p:blipFill>
        <p:spPr bwMode="auto">
          <a:xfrm>
            <a:off x="1476376" y="2628364"/>
            <a:ext cx="6191250" cy="346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16">
            <a:extLst>
              <a:ext uri="{FF2B5EF4-FFF2-40B4-BE49-F238E27FC236}">
                <a16:creationId xmlns:a16="http://schemas.microsoft.com/office/drawing/2014/main" id="{C7751D13-8A90-0B62-8163-FBABCB84E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7398" y="6188067"/>
            <a:ext cx="287327" cy="21590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8B343BCA-5CFA-5E8E-3D68-351DE33F9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354012"/>
            <a:ext cx="6191250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Il numero di cifre significative in una misura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D7F5421-28E5-0EB6-7C99-A5EC2A2B65FA}"/>
              </a:ext>
            </a:extLst>
          </p:cNvPr>
          <p:cNvSpPr txBox="1"/>
          <p:nvPr/>
        </p:nvSpPr>
        <p:spPr>
          <a:xfrm>
            <a:off x="576263" y="1304925"/>
            <a:ext cx="7091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kern="0" dirty="0">
                <a:latin typeface="+mn-lt"/>
              </a:rPr>
              <a:t>I due termometri misurano la stessa T. Quello a destra è graduato in gradi e misura T = 32,3 °C, quello a sinistra è graduato in decimi di grado e misura T = 32,33°C: permette di ottenere una misura con più cifre significative (più certezza).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>
            <a:extLst>
              <a:ext uri="{FF2B5EF4-FFF2-40B4-BE49-F238E27FC236}">
                <a16:creationId xmlns:a16="http://schemas.microsoft.com/office/drawing/2014/main" id="{9C827148-D7D5-F962-5151-F6A3F4496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3" y="2073275"/>
            <a:ext cx="798512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dirty="0">
                <a:latin typeface="Calibri" panose="020F0502020204030204" pitchFamily="34" charset="0"/>
              </a:rPr>
              <a:t>Tutte le </a:t>
            </a:r>
            <a:r>
              <a:rPr lang="en-US" altLang="it-IT" b="1" dirty="0" err="1">
                <a:latin typeface="Calibri" panose="020F0502020204030204" pitchFamily="34" charset="0"/>
              </a:rPr>
              <a:t>cifre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sono</a:t>
            </a:r>
            <a:r>
              <a:rPr lang="en-US" altLang="it-IT" b="1" dirty="0">
                <a:latin typeface="Calibri" panose="020F0502020204030204" pitchFamily="34" charset="0"/>
              </a:rPr>
              <a:t> significative </a:t>
            </a:r>
          </a:p>
          <a:p>
            <a:r>
              <a:rPr lang="en-US" altLang="it-IT" b="1" dirty="0">
                <a:latin typeface="Calibri" panose="020F0502020204030204" pitchFamily="34" charset="0"/>
              </a:rPr>
              <a:t>- </a:t>
            </a:r>
            <a:r>
              <a:rPr lang="en-US" altLang="it-IT" b="1" i="1" dirty="0" err="1">
                <a:latin typeface="Calibri" panose="020F0502020204030204" pitchFamily="34" charset="0"/>
              </a:rPr>
              <a:t>tranne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gli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zeri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che</a:t>
            </a:r>
            <a:r>
              <a:rPr lang="en-US" altLang="it-IT" b="1" i="1" dirty="0">
                <a:latin typeface="Calibri" panose="020F0502020204030204" pitchFamily="34" charset="0"/>
              </a:rPr>
              <a:t> non </a:t>
            </a:r>
            <a:r>
              <a:rPr lang="en-US" altLang="it-IT" b="1" i="1" dirty="0" err="1">
                <a:latin typeface="Calibri" panose="020F0502020204030204" pitchFamily="34" charset="0"/>
              </a:rPr>
              <a:t>sono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dati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dalla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misurazione</a:t>
            </a:r>
            <a:r>
              <a:rPr lang="en-US" altLang="it-IT" b="1" i="1" dirty="0">
                <a:latin typeface="Calibri" panose="020F0502020204030204" pitchFamily="34" charset="0"/>
              </a:rPr>
              <a:t> ma </a:t>
            </a:r>
            <a:r>
              <a:rPr lang="en-US" altLang="it-IT" b="1" i="1" dirty="0" err="1">
                <a:latin typeface="Calibri" panose="020F0502020204030204" pitchFamily="34" charset="0"/>
              </a:rPr>
              <a:t>sono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usati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u="sng" dirty="0" err="1">
                <a:latin typeface="Calibri" panose="020F0502020204030204" pitchFamily="34" charset="0"/>
              </a:rPr>
              <a:t>unicamente</a:t>
            </a:r>
            <a:r>
              <a:rPr lang="en-US" altLang="it-IT" b="1" i="1" dirty="0">
                <a:latin typeface="Calibri" panose="020F0502020204030204" pitchFamily="34" charset="0"/>
              </a:rPr>
              <a:t> per </a:t>
            </a:r>
            <a:r>
              <a:rPr lang="en-US" altLang="it-IT" b="1" i="1" dirty="0" err="1">
                <a:latin typeface="Calibri" panose="020F0502020204030204" pitchFamily="34" charset="0"/>
              </a:rPr>
              <a:t>posizionare</a:t>
            </a:r>
            <a:r>
              <a:rPr lang="en-US" altLang="it-IT" b="1" i="1" dirty="0">
                <a:latin typeface="Calibri" panose="020F0502020204030204" pitchFamily="34" charset="0"/>
              </a:rPr>
              <a:t> la </a:t>
            </a:r>
            <a:r>
              <a:rPr lang="en-US" altLang="it-IT" b="1" i="1" dirty="0" err="1">
                <a:latin typeface="Calibri" panose="020F0502020204030204" pitchFamily="34" charset="0"/>
              </a:rPr>
              <a:t>virgola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decimale</a:t>
            </a:r>
            <a:r>
              <a:rPr lang="en-US" altLang="it-IT" b="1" i="1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0190" name="Rectangle 14">
            <a:extLst>
              <a:ext uri="{FF2B5EF4-FFF2-40B4-BE49-F238E27FC236}">
                <a16:creationId xmlns:a16="http://schemas.microsoft.com/office/drawing/2014/main" id="{D6131E3F-A91B-A5AF-8C0D-4F5700D90D8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582613" y="3429000"/>
            <a:ext cx="79851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it-IT" sz="2400" dirty="0" err="1"/>
              <a:t>Accertarsi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che</a:t>
            </a:r>
            <a:r>
              <a:rPr lang="en-US" altLang="it-IT" sz="2400" dirty="0"/>
              <a:t> il </a:t>
            </a:r>
            <a:r>
              <a:rPr lang="en-US" altLang="it-IT" sz="2400" dirty="0" err="1"/>
              <a:t>valore</a:t>
            </a:r>
            <a:r>
              <a:rPr lang="en-US" altLang="it-IT" sz="2400" dirty="0"/>
              <a:t> </a:t>
            </a:r>
            <a:r>
              <a:rPr lang="en-US" altLang="it-IT" sz="2400" dirty="0" err="1"/>
              <a:t>numerico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della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misura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abbia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una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virgola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decimale</a:t>
            </a:r>
            <a:r>
              <a:rPr lang="en-US" altLang="it-IT" sz="2400" dirty="0"/>
              <a:t>.</a:t>
            </a:r>
          </a:p>
          <a:p>
            <a:pPr eaLnBrk="1" hangingPunct="1"/>
            <a:r>
              <a:rPr lang="en-US" altLang="it-IT" sz="2400" dirty="0" err="1"/>
              <a:t>Partire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dalla</a:t>
            </a:r>
            <a:r>
              <a:rPr lang="en-US" altLang="it-IT" sz="2400" dirty="0"/>
              <a:t> prima </a:t>
            </a:r>
            <a:r>
              <a:rPr lang="en-US" altLang="it-IT" sz="2400" dirty="0" err="1"/>
              <a:t>cifra</a:t>
            </a:r>
            <a:r>
              <a:rPr lang="en-US" altLang="it-IT" sz="2400" dirty="0"/>
              <a:t> del </a:t>
            </a:r>
            <a:r>
              <a:rPr lang="en-US" altLang="it-IT" sz="2400" dirty="0" err="1"/>
              <a:t>numero</a:t>
            </a:r>
            <a:r>
              <a:rPr lang="en-US" altLang="it-IT" sz="2400" dirty="0"/>
              <a:t> e </a:t>
            </a:r>
            <a:r>
              <a:rPr lang="en-US" altLang="it-IT" sz="2400" dirty="0" err="1"/>
              <a:t>procedere</a:t>
            </a:r>
            <a:r>
              <a:rPr lang="en-US" altLang="it-IT" sz="2400" dirty="0"/>
              <a:t> verso </a:t>
            </a:r>
            <a:r>
              <a:rPr lang="en-US" altLang="it-IT" sz="2400" dirty="0" err="1"/>
              <a:t>destra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finché</a:t>
            </a:r>
            <a:r>
              <a:rPr lang="en-US" altLang="it-IT" sz="2400" dirty="0"/>
              <a:t> non </a:t>
            </a:r>
            <a:r>
              <a:rPr lang="en-US" altLang="it-IT" sz="2400" dirty="0" err="1"/>
              <a:t>si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raggiunge</a:t>
            </a:r>
            <a:r>
              <a:rPr lang="en-US" altLang="it-IT" sz="2400" dirty="0"/>
              <a:t> la prima </a:t>
            </a:r>
            <a:r>
              <a:rPr lang="en-US" altLang="it-IT" sz="2400" dirty="0" err="1"/>
              <a:t>cifra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diversa</a:t>
            </a:r>
            <a:r>
              <a:rPr lang="en-US" altLang="it-IT" sz="2400" dirty="0"/>
              <a:t> da zero.</a:t>
            </a:r>
          </a:p>
          <a:p>
            <a:pPr eaLnBrk="1" hangingPunct="1"/>
            <a:r>
              <a:rPr lang="en-US" altLang="it-IT" sz="2400" dirty="0" err="1"/>
              <a:t>Considerare</a:t>
            </a:r>
            <a:r>
              <a:rPr lang="en-US" altLang="it-IT" sz="2400" dirty="0"/>
              <a:t> come </a:t>
            </a:r>
            <a:r>
              <a:rPr lang="en-US" altLang="it-IT" sz="2400" dirty="0" err="1"/>
              <a:t>significativa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quella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cifra</a:t>
            </a:r>
            <a:r>
              <a:rPr lang="en-US" altLang="it-IT" sz="2400" dirty="0"/>
              <a:t> e </a:t>
            </a:r>
            <a:r>
              <a:rPr lang="en-US" altLang="it-IT" sz="2400" dirty="0" err="1"/>
              <a:t>ogni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cifra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alla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sua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destra</a:t>
            </a:r>
            <a:r>
              <a:rPr lang="en-US" altLang="it-IT" sz="2400" dirty="0"/>
              <a:t>.</a:t>
            </a: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8147EDB3-C302-6C98-1E1B-3C7724798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4" y="784270"/>
            <a:ext cx="6191251" cy="5206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Determinazione</a:t>
            </a:r>
            <a:r>
              <a:rPr lang="en-US" sz="2800" b="1" dirty="0">
                <a:solidFill>
                  <a:srgbClr val="EF5847"/>
                </a:solidFill>
              </a:rPr>
              <a:t> delle </a:t>
            </a:r>
            <a:r>
              <a:rPr lang="en-US" sz="2800" b="1" dirty="0" err="1">
                <a:solidFill>
                  <a:srgbClr val="EF5847"/>
                </a:solidFill>
              </a:rPr>
              <a:t>cifre</a:t>
            </a:r>
            <a:r>
              <a:rPr lang="en-US" sz="2800" b="1" dirty="0">
                <a:solidFill>
                  <a:srgbClr val="EF5847"/>
                </a:solidFill>
              </a:rPr>
              <a:t> significative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9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10" name="Rectangle 6">
            <a:extLst>
              <a:ext uri="{FF2B5EF4-FFF2-40B4-BE49-F238E27FC236}">
                <a16:creationId xmlns:a16="http://schemas.microsoft.com/office/drawing/2014/main" id="{837D488B-E362-4FAF-F934-376FD77C5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931" y="1304925"/>
            <a:ext cx="7958138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altLang="it-IT" dirty="0" err="1">
                <a:latin typeface="Calibri" panose="020F0502020204030204" pitchFamily="34" charset="0"/>
              </a:rPr>
              <a:t>Gli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zeri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alla</a:t>
            </a:r>
            <a:r>
              <a:rPr lang="en-US" altLang="it-IT" dirty="0">
                <a:latin typeface="Calibri" panose="020F0502020204030204" pitchFamily="34" charset="0"/>
              </a:rPr>
              <a:t> fine di un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sono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significativi</a:t>
            </a:r>
            <a:endParaRPr lang="en-US" altLang="it-IT" dirty="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endParaRPr lang="en-US" altLang="it-IT" dirty="0">
              <a:latin typeface="Calibri" panose="020F0502020204030204" pitchFamily="34" charset="0"/>
            </a:endParaRPr>
          </a:p>
          <a:p>
            <a:pPr lvl="1">
              <a:spcBef>
                <a:spcPct val="20000"/>
              </a:spcBef>
              <a:buSzPct val="100000"/>
              <a:buFontTx/>
              <a:buChar char="–"/>
            </a:pPr>
            <a:r>
              <a:rPr lang="en-US" altLang="it-IT" sz="2000" dirty="0" err="1">
                <a:latin typeface="Calibri" panose="020F0502020204030204" pitchFamily="34" charset="0"/>
              </a:rPr>
              <a:t>sia</a:t>
            </a:r>
            <a:r>
              <a:rPr lang="en-US" altLang="it-IT" sz="2000" dirty="0">
                <a:latin typeface="Calibri" panose="020F0502020204030204" pitchFamily="34" charset="0"/>
              </a:rPr>
              <a:t> prima </a:t>
            </a:r>
            <a:r>
              <a:rPr lang="en-US" altLang="it-IT" sz="2000" dirty="0" err="1">
                <a:latin typeface="Calibri" panose="020F0502020204030204" pitchFamily="34" charset="0"/>
              </a:rPr>
              <a:t>che</a:t>
            </a:r>
            <a:r>
              <a:rPr lang="en-US" altLang="it-IT" sz="2000" dirty="0">
                <a:latin typeface="Calibri" panose="020F0502020204030204" pitchFamily="34" charset="0"/>
              </a:rPr>
              <a:t> dopo la </a:t>
            </a:r>
            <a:r>
              <a:rPr lang="en-US" altLang="it-IT" sz="2000" dirty="0" err="1">
                <a:latin typeface="Calibri" panose="020F0502020204030204" pitchFamily="34" charset="0"/>
              </a:rPr>
              <a:t>virgola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decimale</a:t>
            </a:r>
            <a:endParaRPr lang="en-US" altLang="it-IT" sz="2000" dirty="0">
              <a:latin typeface="Calibri" panose="020F0502020204030204" pitchFamily="34" charset="0"/>
            </a:endParaRPr>
          </a:p>
          <a:p>
            <a:pPr lvl="1">
              <a:spcBef>
                <a:spcPct val="20000"/>
              </a:spcBef>
              <a:buSzPct val="100000"/>
              <a:buFontTx/>
              <a:buChar char="–"/>
            </a:pPr>
            <a:r>
              <a:rPr lang="en-US" altLang="it-IT" sz="2000" dirty="0" err="1">
                <a:latin typeface="Calibri" panose="020F0502020204030204" pitchFamily="34" charset="0"/>
              </a:rPr>
              <a:t>purchè</a:t>
            </a:r>
            <a:r>
              <a:rPr lang="en-US" altLang="it-IT" sz="2000" dirty="0">
                <a:latin typeface="Calibri" panose="020F0502020204030204" pitchFamily="34" charset="0"/>
              </a:rPr>
              <a:t> la </a:t>
            </a:r>
            <a:r>
              <a:rPr lang="en-US" altLang="it-IT" sz="2000" dirty="0" err="1">
                <a:latin typeface="Calibri" panose="020F0502020204030204" pitchFamily="34" charset="0"/>
              </a:rPr>
              <a:t>virgola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sia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presente</a:t>
            </a:r>
            <a:endParaRPr lang="en-US" altLang="it-IT" sz="2000" dirty="0">
              <a:latin typeface="Calibri" panose="020F0502020204030204" pitchFamily="34" charset="0"/>
            </a:endParaRPr>
          </a:p>
          <a:p>
            <a:pPr lvl="1">
              <a:spcBef>
                <a:spcPct val="20000"/>
              </a:spcBef>
              <a:buSzPct val="100000"/>
              <a:buFontTx/>
              <a:buChar char="–"/>
            </a:pPr>
            <a:endParaRPr lang="en-US" altLang="it-IT" sz="2000" dirty="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1,030 mL ha 4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significative.</a:t>
            </a: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5300, L mL ha 4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significative.</a:t>
            </a: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endParaRPr lang="en-US" altLang="it-IT" dirty="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Se non </a:t>
            </a:r>
            <a:r>
              <a:rPr lang="en-US" altLang="it-IT" dirty="0" err="1">
                <a:latin typeface="Calibri" panose="020F0502020204030204" pitchFamily="34" charset="0"/>
              </a:rPr>
              <a:t>è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presente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una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virgola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decimale</a:t>
            </a:r>
            <a:endParaRPr lang="en-US" altLang="it-IT" dirty="0">
              <a:latin typeface="Calibri" panose="020F0502020204030204" pitchFamily="34" charset="0"/>
            </a:endParaRPr>
          </a:p>
          <a:p>
            <a:pPr lvl="1">
              <a:spcBef>
                <a:spcPct val="20000"/>
              </a:spcBef>
              <a:buSzPct val="100000"/>
              <a:buFontTx/>
              <a:buChar char="–"/>
            </a:pPr>
            <a:r>
              <a:rPr lang="en-US" altLang="it-IT" sz="2000" dirty="0" err="1">
                <a:latin typeface="Calibri" panose="020F0502020204030204" pitchFamily="34" charset="0"/>
              </a:rPr>
              <a:t>gli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zeri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alla</a:t>
            </a:r>
            <a:r>
              <a:rPr lang="en-US" altLang="it-IT" sz="2000" dirty="0">
                <a:latin typeface="Calibri" panose="020F0502020204030204" pitchFamily="34" charset="0"/>
              </a:rPr>
              <a:t> fine di un </a:t>
            </a:r>
            <a:r>
              <a:rPr lang="en-US" altLang="it-IT" sz="2000" dirty="0" err="1">
                <a:latin typeface="Calibri" panose="020F0502020204030204" pitchFamily="34" charset="0"/>
              </a:rPr>
              <a:t>numero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b="1" dirty="0">
                <a:latin typeface="Calibri" panose="020F0502020204030204" pitchFamily="34" charset="0"/>
              </a:rPr>
              <a:t>non </a:t>
            </a:r>
            <a:r>
              <a:rPr lang="en-US" altLang="it-IT" sz="2000" dirty="0" err="1">
                <a:latin typeface="Calibri" panose="020F0502020204030204" pitchFamily="34" charset="0"/>
              </a:rPr>
              <a:t>sono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significativi</a:t>
            </a:r>
            <a:r>
              <a:rPr lang="en-US" altLang="it-IT" sz="2000" dirty="0">
                <a:latin typeface="Calibri" panose="020F0502020204030204" pitchFamily="34" charset="0"/>
              </a:rPr>
              <a:t>.</a:t>
            </a: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5300 L ha solo 2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 </a:t>
            </a: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altLang="it-IT" dirty="0">
                <a:latin typeface="Calibri" panose="020F0502020204030204" pitchFamily="34" charset="0"/>
              </a:rPr>
              <a:t>(ma 5,300 10</a:t>
            </a:r>
            <a:r>
              <a:rPr lang="en-US" altLang="it-IT" baseline="30000" dirty="0">
                <a:latin typeface="Calibri" panose="020F0502020204030204" pitchFamily="34" charset="0"/>
              </a:rPr>
              <a:t>3 </a:t>
            </a:r>
            <a:r>
              <a:rPr lang="en-US" altLang="it-IT" dirty="0">
                <a:latin typeface="Calibri" panose="020F0502020204030204" pitchFamily="34" charset="0"/>
              </a:rPr>
              <a:t>ha 4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significative)</a:t>
            </a:r>
            <a:endParaRPr lang="en-US" altLang="it-IT" baseline="30000" dirty="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47107" name="Rectangle 7">
            <a:extLst>
              <a:ext uri="{FF2B5EF4-FFF2-40B4-BE49-F238E27FC236}">
                <a16:creationId xmlns:a16="http://schemas.microsoft.com/office/drawing/2014/main" id="{AF6E03AC-D436-2A7B-F6E5-64E01869E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886200"/>
            <a:ext cx="6781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100000"/>
              <a:buFontTx/>
              <a:buChar char="•"/>
            </a:pPr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8A3B050C-EEBB-0607-AD82-35940C568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F5847"/>
                </a:solidFill>
              </a:rPr>
              <a:t>Definizioni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2">
            <a:extLst>
              <a:ext uri="{FF2B5EF4-FFF2-40B4-BE49-F238E27FC236}">
                <a16:creationId xmlns:a16="http://schemas.microsoft.com/office/drawing/2014/main" id="{48F7007E-EE0E-0563-2A98-1FA45919B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093" y="3257550"/>
            <a:ext cx="2643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000" dirty="0">
                <a:latin typeface="Calibri" panose="020F0502020204030204" pitchFamily="34" charset="0"/>
              </a:rPr>
              <a:t>= 23,4225 cm</a:t>
            </a:r>
            <a:r>
              <a:rPr lang="en-US" altLang="it-IT" sz="2000" baseline="30000" dirty="0">
                <a:latin typeface="Calibri" panose="020F0502020204030204" pitchFamily="34" charset="0"/>
              </a:rPr>
              <a:t>3</a:t>
            </a:r>
            <a:r>
              <a:rPr lang="en-US" altLang="it-IT" sz="2000" dirty="0">
                <a:latin typeface="Calibri" panose="020F0502020204030204" pitchFamily="34" charset="0"/>
              </a:rPr>
              <a:t> =</a:t>
            </a:r>
            <a:r>
              <a:rPr lang="en-US" altLang="it-IT" sz="2000" dirty="0">
                <a:solidFill>
                  <a:schemeClr val="hlink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1" dirty="0">
                <a:latin typeface="Calibri" panose="020F0502020204030204" pitchFamily="34" charset="0"/>
              </a:rPr>
              <a:t>23</a:t>
            </a:r>
            <a:r>
              <a:rPr lang="en-US" altLang="it-IT" sz="2000" b="1" dirty="0">
                <a:solidFill>
                  <a:schemeClr val="hlink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1" dirty="0">
                <a:latin typeface="Calibri" panose="020F0502020204030204" pitchFamily="34" charset="0"/>
              </a:rPr>
              <a:t>cm</a:t>
            </a:r>
            <a:r>
              <a:rPr lang="en-US" altLang="it-IT" sz="2000" b="1" baseline="300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48131" name="Rectangle 11">
            <a:extLst>
              <a:ext uri="{FF2B5EF4-FFF2-40B4-BE49-F238E27FC236}">
                <a16:creationId xmlns:a16="http://schemas.microsoft.com/office/drawing/2014/main" id="{721D08A8-4BD5-B551-D258-8025697D2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484" y="3257550"/>
            <a:ext cx="3113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000" dirty="0">
                <a:latin typeface="Calibri" panose="020F0502020204030204" pitchFamily="34" charset="0"/>
              </a:rPr>
              <a:t>9,2 cm x 6,8 cm x 0,3744 cm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D35B87A6-7638-7B5A-80E9-E51397986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91" y="2060575"/>
            <a:ext cx="809656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i="1" u="sng" dirty="0" err="1">
                <a:latin typeface="Calibri" panose="020F0502020204030204" pitchFamily="34" charset="0"/>
              </a:rPr>
              <a:t>Moltiplicazione</a:t>
            </a:r>
            <a:r>
              <a:rPr lang="en-US" altLang="it-IT" b="1" i="1" u="sng" dirty="0">
                <a:latin typeface="Calibri" panose="020F0502020204030204" pitchFamily="34" charset="0"/>
              </a:rPr>
              <a:t> e </a:t>
            </a:r>
            <a:r>
              <a:rPr lang="en-US" altLang="it-IT" b="1" i="1" u="sng" dirty="0" err="1">
                <a:latin typeface="Calibri" panose="020F0502020204030204" pitchFamily="34" charset="0"/>
              </a:rPr>
              <a:t>divisione</a:t>
            </a:r>
            <a:r>
              <a:rPr lang="en-US" altLang="it-IT" b="1" dirty="0">
                <a:latin typeface="Calibri" panose="020F0502020204030204" pitchFamily="34" charset="0"/>
              </a:rPr>
              <a:t>.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Il </a:t>
            </a:r>
            <a:r>
              <a:rPr lang="en-US" altLang="it-IT" dirty="0" err="1">
                <a:latin typeface="Calibri" panose="020F0502020204030204" pitchFamily="34" charset="0"/>
              </a:rPr>
              <a:t>risultato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contiene</a:t>
            </a:r>
            <a:r>
              <a:rPr lang="en-US" altLang="it-IT" dirty="0">
                <a:latin typeface="Calibri" panose="020F0502020204030204" pitchFamily="34" charset="0"/>
              </a:rPr>
              <a:t> lo </a:t>
            </a:r>
            <a:r>
              <a:rPr lang="en-US" altLang="it-IT" dirty="0" err="1">
                <a:latin typeface="Calibri" panose="020F0502020204030204" pitchFamily="34" charset="0"/>
              </a:rPr>
              <a:t>stesso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dirty="0">
                <a:latin typeface="Calibri" panose="020F0502020204030204" pitchFamily="34" charset="0"/>
              </a:rPr>
              <a:t>significative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che</a:t>
            </a:r>
            <a:r>
              <a:rPr lang="en-US" altLang="it-IT" dirty="0">
                <a:latin typeface="Calibri" panose="020F0502020204030204" pitchFamily="34" charset="0"/>
              </a:rPr>
              <a:t> è </a:t>
            </a:r>
            <a:r>
              <a:rPr lang="en-US" altLang="it-IT" dirty="0" err="1">
                <a:latin typeface="Calibri" panose="020F0502020204030204" pitchFamily="34" charset="0"/>
              </a:rPr>
              <a:t>presente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nella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misura</a:t>
            </a:r>
            <a:r>
              <a:rPr lang="en-US" altLang="it-IT" dirty="0">
                <a:latin typeface="Calibri" panose="020F0502020204030204" pitchFamily="34" charset="0"/>
              </a:rPr>
              <a:t> con il minor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dirty="0">
                <a:latin typeface="Calibri" panose="020F0502020204030204" pitchFamily="34" charset="0"/>
              </a:rPr>
              <a:t>significative</a:t>
            </a:r>
            <a:r>
              <a:rPr lang="en-US" altLang="it-IT" dirty="0">
                <a:latin typeface="Calibri" panose="020F0502020204030204" pitchFamily="34" charset="0"/>
              </a:rPr>
              <a:t>. </a:t>
            </a:r>
            <a:endParaRPr lang="en-US" altLang="it-IT" baseline="30000" dirty="0">
              <a:solidFill>
                <a:schemeClr val="hlink"/>
              </a:solidFill>
              <a:latin typeface="Calibri" panose="020F0502020204030204" pitchFamily="34" charset="0"/>
            </a:endParaRP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5CCF0C0E-DC1D-03F3-9DDB-577369F37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53631"/>
            <a:ext cx="79914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b="1" i="1" u="sng" dirty="0" err="1">
                <a:latin typeface="Calibri" panose="020F0502020204030204" pitchFamily="34" charset="0"/>
              </a:rPr>
              <a:t>Addizione</a:t>
            </a:r>
            <a:r>
              <a:rPr lang="en-US" altLang="it-IT" b="1" i="1" u="sng" dirty="0">
                <a:latin typeface="Calibri" panose="020F0502020204030204" pitchFamily="34" charset="0"/>
              </a:rPr>
              <a:t> e </a:t>
            </a:r>
            <a:r>
              <a:rPr lang="en-US" altLang="it-IT" b="1" i="1" u="sng" dirty="0" err="1">
                <a:latin typeface="Calibri" panose="020F0502020204030204" pitchFamily="34" charset="0"/>
              </a:rPr>
              <a:t>sottrazione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Il </a:t>
            </a:r>
            <a:r>
              <a:rPr lang="en-US" altLang="it-IT" dirty="0" err="1">
                <a:latin typeface="Calibri" panose="020F0502020204030204" pitchFamily="34" charset="0"/>
              </a:rPr>
              <a:t>risultato</a:t>
            </a:r>
            <a:r>
              <a:rPr lang="en-US" altLang="it-IT" dirty="0">
                <a:latin typeface="Calibri" panose="020F0502020204030204" pitchFamily="34" charset="0"/>
              </a:rPr>
              <a:t> ha lo </a:t>
            </a:r>
            <a:r>
              <a:rPr lang="en-US" altLang="it-IT" dirty="0" err="1">
                <a:latin typeface="Calibri" panose="020F0502020204030204" pitchFamily="34" charset="0"/>
              </a:rPr>
              <a:t>stesso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decimali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che</a:t>
            </a:r>
            <a:r>
              <a:rPr lang="en-US" altLang="it-IT" dirty="0">
                <a:latin typeface="Calibri" panose="020F0502020204030204" pitchFamily="34" charset="0"/>
              </a:rPr>
              <a:t> è </a:t>
            </a:r>
            <a:r>
              <a:rPr lang="en-US" altLang="it-IT" dirty="0" err="1">
                <a:latin typeface="Calibri" panose="020F0502020204030204" pitchFamily="34" charset="0"/>
              </a:rPr>
              <a:t>presente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nella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misura</a:t>
            </a:r>
            <a:r>
              <a:rPr lang="en-US" altLang="it-IT" dirty="0">
                <a:latin typeface="Calibri" panose="020F0502020204030204" pitchFamily="34" charset="0"/>
              </a:rPr>
              <a:t> con il minor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decimali</a:t>
            </a:r>
            <a:r>
              <a:rPr lang="en-US" altLang="it-IT" dirty="0">
                <a:latin typeface="Calibri" panose="020F0502020204030204" pitchFamily="34" charset="0"/>
              </a:rPr>
              <a:t>.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48134" name="Text Box 4">
            <a:extLst>
              <a:ext uri="{FF2B5EF4-FFF2-40B4-BE49-F238E27FC236}">
                <a16:creationId xmlns:a16="http://schemas.microsoft.com/office/drawing/2014/main" id="{9D11095B-62E7-9C5C-14C8-145AF2960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380" y="5876344"/>
            <a:ext cx="3082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000" dirty="0">
                <a:latin typeface="Calibri" panose="020F0502020204030204" pitchFamily="34" charset="0"/>
              </a:rPr>
              <a:t>106,78 mL = </a:t>
            </a:r>
            <a:r>
              <a:rPr lang="en-US" altLang="it-IT" sz="2000" b="1" dirty="0">
                <a:latin typeface="Calibri" panose="020F0502020204030204" pitchFamily="34" charset="0"/>
              </a:rPr>
              <a:t>106,8</a:t>
            </a:r>
            <a:r>
              <a:rPr lang="en-US" altLang="it-IT" sz="2000" dirty="0">
                <a:latin typeface="Calibri" panose="020F0502020204030204" pitchFamily="34" charset="0"/>
              </a:rPr>
              <a:t> mL</a:t>
            </a:r>
          </a:p>
        </p:txBody>
      </p:sp>
      <p:sp>
        <p:nvSpPr>
          <p:cNvPr id="48135" name="Rectangle 11">
            <a:extLst>
              <a:ext uri="{FF2B5EF4-FFF2-40B4-BE49-F238E27FC236}">
                <a16:creationId xmlns:a16="http://schemas.microsoft.com/office/drawing/2014/main" id="{E80FD4C9-D73F-D3F4-3157-A9679B4AA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305" y="5889044"/>
            <a:ext cx="3103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sz="2000">
                <a:latin typeface="Calibri" panose="020F0502020204030204" pitchFamily="34" charset="0"/>
              </a:rPr>
              <a:t>863,0879 mL = </a:t>
            </a:r>
            <a:r>
              <a:rPr lang="en-US" altLang="it-IT" sz="2000" b="1">
                <a:latin typeface="Calibri" panose="020F0502020204030204" pitchFamily="34" charset="0"/>
              </a:rPr>
              <a:t>863,1 </a:t>
            </a:r>
            <a:r>
              <a:rPr lang="en-US" altLang="it-IT" sz="2000">
                <a:latin typeface="Calibri" panose="020F0502020204030204" pitchFamily="34" charset="0"/>
              </a:rPr>
              <a:t>mL</a:t>
            </a:r>
          </a:p>
        </p:txBody>
      </p:sp>
      <p:grpSp>
        <p:nvGrpSpPr>
          <p:cNvPr id="48136" name="Group 18">
            <a:extLst>
              <a:ext uri="{FF2B5EF4-FFF2-40B4-BE49-F238E27FC236}">
                <a16:creationId xmlns:a16="http://schemas.microsoft.com/office/drawing/2014/main" id="{48A0FCBE-D893-E519-7C0D-C52928FDEA32}"/>
              </a:ext>
            </a:extLst>
          </p:cNvPr>
          <p:cNvGrpSpPr>
            <a:grpSpLocks/>
          </p:cNvGrpSpPr>
          <p:nvPr/>
        </p:nvGrpSpPr>
        <p:grpSpPr bwMode="auto">
          <a:xfrm>
            <a:off x="4957955" y="5006394"/>
            <a:ext cx="2433638" cy="838200"/>
            <a:chOff x="3264" y="2736"/>
            <a:chExt cx="1378" cy="528"/>
          </a:xfrm>
        </p:grpSpPr>
        <p:sp>
          <p:nvSpPr>
            <p:cNvPr id="48142" name="Rectangle 9">
              <a:extLst>
                <a:ext uri="{FF2B5EF4-FFF2-40B4-BE49-F238E27FC236}">
                  <a16:creationId xmlns:a16="http://schemas.microsoft.com/office/drawing/2014/main" id="{F5B3838A-6823-C030-38FD-BC9E21B83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736"/>
              <a:ext cx="64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sz="2000">
                  <a:latin typeface="Calibri" panose="020F0502020204030204" pitchFamily="34" charset="0"/>
                </a:rPr>
                <a:t>865,9 mL</a:t>
              </a:r>
            </a:p>
          </p:txBody>
        </p:sp>
        <p:sp>
          <p:nvSpPr>
            <p:cNvPr id="48143" name="Rectangle 10">
              <a:extLst>
                <a:ext uri="{FF2B5EF4-FFF2-40B4-BE49-F238E27FC236}">
                  <a16:creationId xmlns:a16="http://schemas.microsoft.com/office/drawing/2014/main" id="{4F79F162-61A9-FE9D-4F95-B4983B8E3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" y="2976"/>
              <a:ext cx="135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95000"/>
                </a:lnSpc>
              </a:pPr>
              <a:r>
                <a:rPr lang="en-US" altLang="it-IT" sz="2000">
                  <a:latin typeface="Calibri" panose="020F0502020204030204" pitchFamily="34" charset="0"/>
                </a:rPr>
                <a:t> - 2,8121 mL</a:t>
              </a:r>
            </a:p>
          </p:txBody>
        </p:sp>
        <p:sp>
          <p:nvSpPr>
            <p:cNvPr id="48144" name="Line 12">
              <a:extLst>
                <a:ext uri="{FF2B5EF4-FFF2-40B4-BE49-F238E27FC236}">
                  <a16:creationId xmlns:a16="http://schemas.microsoft.com/office/drawing/2014/main" id="{4E9F9238-6A01-822F-0A9A-4719AFF1B1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3264"/>
              <a:ext cx="13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8137" name="Group 17">
            <a:extLst>
              <a:ext uri="{FF2B5EF4-FFF2-40B4-BE49-F238E27FC236}">
                <a16:creationId xmlns:a16="http://schemas.microsoft.com/office/drawing/2014/main" id="{087C97E2-D50D-B7E9-439F-BA71571D7D0A}"/>
              </a:ext>
            </a:extLst>
          </p:cNvPr>
          <p:cNvGrpSpPr>
            <a:grpSpLocks/>
          </p:cNvGrpSpPr>
          <p:nvPr/>
        </p:nvGrpSpPr>
        <p:grpSpPr bwMode="auto">
          <a:xfrm>
            <a:off x="2051243" y="5006394"/>
            <a:ext cx="1619250" cy="914400"/>
            <a:chOff x="3108" y="1776"/>
            <a:chExt cx="1020" cy="576"/>
          </a:xfrm>
        </p:grpSpPr>
        <p:sp>
          <p:nvSpPr>
            <p:cNvPr id="48139" name="Rectangle 14">
              <a:extLst>
                <a:ext uri="{FF2B5EF4-FFF2-40B4-BE49-F238E27FC236}">
                  <a16:creationId xmlns:a16="http://schemas.microsoft.com/office/drawing/2014/main" id="{A2830E96-7D13-E2B9-1BF2-3AF99A114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776"/>
              <a:ext cx="63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sz="2000" dirty="0">
                  <a:latin typeface="Calibri" panose="020F0502020204030204" pitchFamily="34" charset="0"/>
                </a:rPr>
                <a:t>83,5 mL</a:t>
              </a:r>
            </a:p>
          </p:txBody>
        </p:sp>
        <p:sp>
          <p:nvSpPr>
            <p:cNvPr id="48140" name="Rectangle 15">
              <a:extLst>
                <a:ext uri="{FF2B5EF4-FFF2-40B4-BE49-F238E27FC236}">
                  <a16:creationId xmlns:a16="http://schemas.microsoft.com/office/drawing/2014/main" id="{EC234A66-79B5-9F25-75BE-B52739238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" y="2052"/>
              <a:ext cx="83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it-IT" sz="2000">
                  <a:latin typeface="Calibri" panose="020F0502020204030204" pitchFamily="34" charset="0"/>
                </a:rPr>
                <a:t>+ 23,28 mL</a:t>
              </a:r>
            </a:p>
          </p:txBody>
        </p:sp>
        <p:sp>
          <p:nvSpPr>
            <p:cNvPr id="48141" name="Line 16">
              <a:extLst>
                <a:ext uri="{FF2B5EF4-FFF2-40B4-BE49-F238E27FC236}">
                  <a16:creationId xmlns:a16="http://schemas.microsoft.com/office/drawing/2014/main" id="{1519C192-0BA4-9A40-3395-4C76A75890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352"/>
              <a:ext cx="9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F407BFCA-2D9A-BA84-0241-6DA8FC9E4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200" y="785329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Cifre</a:t>
            </a:r>
            <a:r>
              <a:rPr lang="en-US" sz="2800" b="1" dirty="0">
                <a:solidFill>
                  <a:srgbClr val="EF5847"/>
                </a:solidFill>
              </a:rPr>
              <a:t> significative </a:t>
            </a:r>
            <a:r>
              <a:rPr lang="en-US" sz="2800" b="1" dirty="0" err="1">
                <a:solidFill>
                  <a:srgbClr val="EF5847"/>
                </a:solidFill>
              </a:rPr>
              <a:t>nei</a:t>
            </a:r>
            <a:r>
              <a:rPr lang="en-US" sz="2800" b="1" dirty="0">
                <a:solidFill>
                  <a:srgbClr val="EF5847"/>
                </a:solidFill>
              </a:rPr>
              <a:t> </a:t>
            </a:r>
            <a:r>
              <a:rPr lang="en-US" sz="2800" b="1" dirty="0" err="1">
                <a:solidFill>
                  <a:srgbClr val="EF5847"/>
                </a:solidFill>
              </a:rPr>
              <a:t>calcoli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6">
            <a:extLst>
              <a:ext uri="{FF2B5EF4-FFF2-40B4-BE49-F238E27FC236}">
                <a16:creationId xmlns:a16="http://schemas.microsoft.com/office/drawing/2014/main" id="{56482A46-9A71-3029-31F6-C85685C53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2" y="2060575"/>
            <a:ext cx="7991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dirty="0">
                <a:latin typeface="Calibri" panose="020F0502020204030204" pitchFamily="34" charset="0"/>
              </a:rPr>
              <a:t>1. Se la </a:t>
            </a:r>
            <a:r>
              <a:rPr lang="en-US" altLang="it-IT" dirty="0" err="1">
                <a:latin typeface="Calibri" panose="020F0502020204030204" pitchFamily="34" charset="0"/>
              </a:rPr>
              <a:t>cifra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rimossa</a:t>
            </a:r>
            <a:r>
              <a:rPr lang="en-US" altLang="it-IT" dirty="0">
                <a:latin typeface="Calibri" panose="020F0502020204030204" pitchFamily="34" charset="0"/>
              </a:rPr>
              <a:t> è </a:t>
            </a:r>
            <a:r>
              <a:rPr lang="en-US" altLang="it-IT" b="1" i="1" dirty="0" err="1">
                <a:latin typeface="Calibri" panose="020F0502020204030204" pitchFamily="34" charset="0"/>
              </a:rPr>
              <a:t>maggiore</a:t>
            </a:r>
            <a:r>
              <a:rPr lang="en-US" altLang="it-IT" b="1" i="1" dirty="0">
                <a:latin typeface="Calibri" panose="020F0502020204030204" pitchFamily="34" charset="0"/>
              </a:rPr>
              <a:t> di 5</a:t>
            </a:r>
            <a:r>
              <a:rPr lang="en-US" altLang="it-IT" dirty="0"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aumenta</a:t>
            </a:r>
            <a:r>
              <a:rPr lang="en-US" altLang="it-IT" dirty="0">
                <a:latin typeface="Calibri" panose="020F0502020204030204" pitchFamily="34" charset="0"/>
              </a:rPr>
              <a:t> di 1 la </a:t>
            </a:r>
            <a:r>
              <a:rPr lang="en-US" altLang="it-IT" dirty="0" err="1">
                <a:latin typeface="Calibri" panose="020F0502020204030204" pitchFamily="34" charset="0"/>
              </a:rPr>
              <a:t>cifra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precedente</a:t>
            </a:r>
            <a:r>
              <a:rPr lang="en-US" altLang="it-IT" dirty="0">
                <a:latin typeface="Calibri" panose="020F0502020204030204" pitchFamily="34" charset="0"/>
              </a:rPr>
              <a:t>. 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5,379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arrotonda</a:t>
            </a:r>
            <a:r>
              <a:rPr lang="en-US" altLang="it-IT" dirty="0">
                <a:latin typeface="Calibri" panose="020F0502020204030204" pitchFamily="34" charset="0"/>
              </a:rPr>
              <a:t> a 5,38 se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conservano</a:t>
            </a:r>
            <a:r>
              <a:rPr lang="en-US" altLang="it-IT" dirty="0">
                <a:latin typeface="Calibri" panose="020F0502020204030204" pitchFamily="34" charset="0"/>
              </a:rPr>
              <a:t> 3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significative.</a:t>
            </a:r>
          </a:p>
        </p:txBody>
      </p:sp>
      <p:sp>
        <p:nvSpPr>
          <p:cNvPr id="53255" name="Text Box 7">
            <a:extLst>
              <a:ext uri="{FF2B5EF4-FFF2-40B4-BE49-F238E27FC236}">
                <a16:creationId xmlns:a16="http://schemas.microsoft.com/office/drawing/2014/main" id="{099711CD-3682-C368-8C9F-42853A6EE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4" y="3597097"/>
            <a:ext cx="7991474" cy="1570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dirty="0">
                <a:latin typeface="Calibri" panose="020F0502020204030204" pitchFamily="34" charset="0"/>
              </a:rPr>
              <a:t>2. Se la </a:t>
            </a:r>
            <a:r>
              <a:rPr lang="en-US" altLang="it-IT" dirty="0" err="1">
                <a:latin typeface="Calibri" panose="020F0502020204030204" pitchFamily="34" charset="0"/>
              </a:rPr>
              <a:t>cifra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rimossa</a:t>
            </a:r>
            <a:r>
              <a:rPr lang="en-US" altLang="it-IT" dirty="0">
                <a:latin typeface="Calibri" panose="020F0502020204030204" pitchFamily="34" charset="0"/>
              </a:rPr>
              <a:t> è </a:t>
            </a:r>
            <a:r>
              <a:rPr lang="en-US" altLang="it-IT" b="1" i="1" dirty="0" err="1">
                <a:latin typeface="Calibri" panose="020F0502020204030204" pitchFamily="34" charset="0"/>
              </a:rPr>
              <a:t>minore</a:t>
            </a:r>
            <a:r>
              <a:rPr lang="en-US" altLang="it-IT" b="1" i="1" dirty="0">
                <a:latin typeface="Calibri" panose="020F0502020204030204" pitchFamily="34" charset="0"/>
              </a:rPr>
              <a:t> di 5</a:t>
            </a:r>
            <a:r>
              <a:rPr lang="en-US" altLang="it-IT" dirty="0">
                <a:latin typeface="Calibri" panose="020F0502020204030204" pitchFamily="34" charset="0"/>
              </a:rPr>
              <a:t>,</a:t>
            </a:r>
            <a:r>
              <a:rPr lang="en-US" altLang="it-IT" i="1" dirty="0">
                <a:solidFill>
                  <a:schemeClr val="hlink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lascia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invariata</a:t>
            </a:r>
            <a:r>
              <a:rPr lang="en-US" altLang="it-IT" dirty="0">
                <a:latin typeface="Calibri" panose="020F0502020204030204" pitchFamily="34" charset="0"/>
              </a:rPr>
              <a:t> la </a:t>
            </a:r>
            <a:r>
              <a:rPr lang="en-US" altLang="it-IT" dirty="0" err="1">
                <a:latin typeface="Calibri" panose="020F0502020204030204" pitchFamily="34" charset="0"/>
              </a:rPr>
              <a:t>cifra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precedente</a:t>
            </a:r>
            <a:r>
              <a:rPr lang="en-US" altLang="it-IT" dirty="0">
                <a:latin typeface="Calibri" panose="020F0502020204030204" pitchFamily="34" charset="0"/>
              </a:rPr>
              <a:t>. </a:t>
            </a:r>
            <a:endParaRPr lang="en-US" altLang="it-IT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r>
              <a:rPr lang="en-US" altLang="it-IT" dirty="0">
                <a:latin typeface="Calibri" panose="020F0502020204030204" pitchFamily="34" charset="0"/>
              </a:rPr>
              <a:t>0,2413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arrotonda</a:t>
            </a:r>
            <a:r>
              <a:rPr lang="en-US" altLang="it-IT" dirty="0">
                <a:latin typeface="Calibri" panose="020F0502020204030204" pitchFamily="34" charset="0"/>
              </a:rPr>
              <a:t> a 0,241 se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conservano</a:t>
            </a:r>
            <a:r>
              <a:rPr lang="en-US" altLang="it-IT" dirty="0">
                <a:latin typeface="Calibri" panose="020F0502020204030204" pitchFamily="34" charset="0"/>
              </a:rPr>
              <a:t> 3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significative.</a:t>
            </a: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3AB004DC-E042-78A1-9604-D644F6E3F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4270"/>
            <a:ext cx="6191250" cy="5206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EF5847"/>
                </a:solidFill>
              </a:rPr>
              <a:t>Regole</a:t>
            </a:r>
            <a:r>
              <a:rPr lang="en-US" sz="2800" b="1" dirty="0">
                <a:solidFill>
                  <a:srgbClr val="EF5847"/>
                </a:solidFill>
              </a:rPr>
              <a:t> di </a:t>
            </a:r>
            <a:r>
              <a:rPr lang="en-US" sz="2800" b="1" dirty="0" err="1">
                <a:solidFill>
                  <a:srgbClr val="EF5847"/>
                </a:solidFill>
              </a:rPr>
              <a:t>arrotondamento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  <p:bldP spid="5325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5">
            <a:extLst>
              <a:ext uri="{FF2B5EF4-FFF2-40B4-BE49-F238E27FC236}">
                <a16:creationId xmlns:a16="http://schemas.microsoft.com/office/drawing/2014/main" id="{E7B65CCB-630A-DE4F-B918-B372B4AD4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1304925"/>
            <a:ext cx="743031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dirty="0">
                <a:solidFill>
                  <a:schemeClr val="tx2"/>
                </a:solidFill>
                <a:latin typeface="Calibri" panose="020F0502020204030204" pitchFamily="34" charset="0"/>
              </a:rPr>
              <a:t>3.</a:t>
            </a:r>
            <a:r>
              <a:rPr lang="en-US" alt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>
                <a:solidFill>
                  <a:schemeClr val="tx2"/>
                </a:solidFill>
                <a:latin typeface="Calibri" panose="020F0502020204030204" pitchFamily="34" charset="0"/>
              </a:rPr>
              <a:t>Se la </a:t>
            </a:r>
            <a:r>
              <a:rPr lang="en-US" altLang="it-IT" dirty="0" err="1">
                <a:solidFill>
                  <a:schemeClr val="tx2"/>
                </a:solidFill>
                <a:latin typeface="Calibri" panose="020F0502020204030204" pitchFamily="34" charset="0"/>
              </a:rPr>
              <a:t>cifra</a:t>
            </a:r>
            <a:r>
              <a:rPr lang="en-US" altLang="it-IT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chemeClr val="tx2"/>
                </a:solidFill>
                <a:latin typeface="Calibri" panose="020F0502020204030204" pitchFamily="34" charset="0"/>
              </a:rPr>
              <a:t>rimossa</a:t>
            </a:r>
            <a:r>
              <a:rPr lang="en-US" altLang="it-IT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chemeClr val="tx2"/>
                </a:solidFill>
                <a:latin typeface="Calibri" panose="020F0502020204030204" pitchFamily="34" charset="0"/>
              </a:rPr>
              <a:t>è</a:t>
            </a:r>
            <a:r>
              <a:rPr lang="en-US" altLang="it-IT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1" i="1" dirty="0">
                <a:latin typeface="Calibri" panose="020F0502020204030204" pitchFamily="34" charset="0"/>
              </a:rPr>
              <a:t>5 </a:t>
            </a:r>
            <a:r>
              <a:rPr lang="en-US" altLang="it-IT" b="1" i="1" dirty="0" err="1">
                <a:latin typeface="Calibri" panose="020F0502020204030204" pitchFamily="34" charset="0"/>
              </a:rPr>
              <a:t>seguita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unicamente</a:t>
            </a:r>
            <a:r>
              <a:rPr lang="en-US" altLang="it-IT" b="1" i="1" dirty="0">
                <a:latin typeface="Calibri" panose="020F0502020204030204" pitchFamily="34" charset="0"/>
              </a:rPr>
              <a:t> da </a:t>
            </a:r>
            <a:r>
              <a:rPr lang="en-US" altLang="it-IT" b="1" i="1" dirty="0" err="1">
                <a:latin typeface="Calibri" panose="020F0502020204030204" pitchFamily="34" charset="0"/>
              </a:rPr>
              <a:t>zeri</a:t>
            </a:r>
            <a:r>
              <a:rPr lang="en-US" altLang="it-IT" dirty="0">
                <a:latin typeface="Calibri" panose="020F0502020204030204" pitchFamily="34" charset="0"/>
              </a:rPr>
              <a:t>, la </a:t>
            </a:r>
            <a:r>
              <a:rPr lang="en-US" altLang="it-IT" dirty="0" err="1">
                <a:latin typeface="Calibri" panose="020F0502020204030204" pitchFamily="34" charset="0"/>
              </a:rPr>
              <a:t>cifra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precedente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aumenta</a:t>
            </a:r>
            <a:r>
              <a:rPr lang="en-US" altLang="it-IT" dirty="0">
                <a:latin typeface="Calibri" panose="020F0502020204030204" pitchFamily="34" charset="0"/>
              </a:rPr>
              <a:t> di 1 se </a:t>
            </a:r>
            <a:r>
              <a:rPr lang="en-US" altLang="it-IT" dirty="0" err="1">
                <a:latin typeface="Calibri" panose="020F0502020204030204" pitchFamily="34" charset="0"/>
              </a:rPr>
              <a:t>è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dispari</a:t>
            </a:r>
            <a:r>
              <a:rPr lang="en-US" altLang="it-IT" dirty="0">
                <a:latin typeface="Calibri" panose="020F0502020204030204" pitchFamily="34" charset="0"/>
              </a:rPr>
              <a:t> e la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lascia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invariata</a:t>
            </a:r>
            <a:r>
              <a:rPr lang="en-US" altLang="it-IT" dirty="0">
                <a:latin typeface="Calibri" panose="020F0502020204030204" pitchFamily="34" charset="0"/>
              </a:rPr>
              <a:t> se </a:t>
            </a:r>
            <a:r>
              <a:rPr lang="en-US" altLang="it-IT" dirty="0" err="1">
                <a:latin typeface="Calibri" panose="020F0502020204030204" pitchFamily="34" charset="0"/>
              </a:rPr>
              <a:t>è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pari</a:t>
            </a:r>
            <a:r>
              <a:rPr lang="en-US" altLang="it-IT" dirty="0">
                <a:latin typeface="Calibri" panose="020F0502020204030204" pitchFamily="34" charset="0"/>
              </a:rPr>
              <a:t>.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17,75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arrotonda</a:t>
            </a:r>
            <a:r>
              <a:rPr lang="en-US" altLang="it-IT" dirty="0">
                <a:latin typeface="Calibri" panose="020F0502020204030204" pitchFamily="34" charset="0"/>
              </a:rPr>
              <a:t> a 17,8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17,65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arrotonda</a:t>
            </a:r>
            <a:r>
              <a:rPr lang="en-US" altLang="it-IT" dirty="0">
                <a:latin typeface="Calibri" panose="020F0502020204030204" pitchFamily="34" charset="0"/>
              </a:rPr>
              <a:t> a 17,6. </a:t>
            </a:r>
          </a:p>
        </p:txBody>
      </p:sp>
      <p:sp>
        <p:nvSpPr>
          <p:cNvPr id="178182" name="Rectangle 6">
            <a:extLst>
              <a:ext uri="{FF2B5EF4-FFF2-40B4-BE49-F238E27FC236}">
                <a16:creationId xmlns:a16="http://schemas.microsoft.com/office/drawing/2014/main" id="{7299C23C-4F84-049E-EBAC-B69917003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64150"/>
            <a:ext cx="807708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dirty="0">
                <a:latin typeface="Calibri" panose="020F0502020204030204" pitchFamily="34" charset="0"/>
              </a:rPr>
              <a:t>4. </a:t>
            </a:r>
            <a:r>
              <a:rPr lang="en-US" altLang="it-IT" dirty="0" err="1">
                <a:latin typeface="Calibri" panose="020F0502020204030204" pitchFamily="34" charset="0"/>
              </a:rPr>
              <a:t>Conservare</a:t>
            </a:r>
            <a:r>
              <a:rPr lang="en-US" altLang="it-IT" dirty="0">
                <a:latin typeface="Calibri" panose="020F0502020204030204" pitchFamily="34" charset="0"/>
              </a:rPr>
              <a:t> sempre </a:t>
            </a:r>
            <a:r>
              <a:rPr lang="en-US" altLang="it-IT" dirty="0" err="1">
                <a:latin typeface="Calibri" panose="020F0502020204030204" pitchFamily="34" charset="0"/>
              </a:rPr>
              <a:t>una</a:t>
            </a:r>
            <a:r>
              <a:rPr lang="en-US" altLang="it-IT" dirty="0">
                <a:latin typeface="Calibri" panose="020F0502020204030204" pitchFamily="34" charset="0"/>
              </a:rPr>
              <a:t> o due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 </a:t>
            </a:r>
            <a:r>
              <a:rPr lang="en-US" altLang="it-IT" dirty="0" err="1">
                <a:latin typeface="Calibri" panose="020F0502020204030204" pitchFamily="34" charset="0"/>
              </a:rPr>
              <a:t>addizionali</a:t>
            </a:r>
            <a:r>
              <a:rPr lang="en-US" altLang="it-IT" dirty="0">
                <a:latin typeface="Calibri" panose="020F0502020204030204" pitchFamily="34" charset="0"/>
              </a:rPr>
              <a:t> di passaggio in passaggio e </a:t>
            </a:r>
            <a:r>
              <a:rPr lang="en-US" altLang="it-IT" dirty="0" err="1">
                <a:latin typeface="Calibri" panose="020F0502020204030204" pitchFamily="34" charset="0"/>
              </a:rPr>
              <a:t>arrotondare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soltanto</a:t>
            </a:r>
            <a:r>
              <a:rPr lang="en-US" altLang="it-IT" i="1" dirty="0">
                <a:solidFill>
                  <a:srgbClr val="006699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>
                <a:latin typeface="Calibri" panose="020F0502020204030204" pitchFamily="34" charset="0"/>
              </a:rPr>
              <a:t>il </a:t>
            </a:r>
            <a:r>
              <a:rPr lang="en-US" altLang="it-IT" dirty="0" err="1">
                <a:latin typeface="Calibri" panose="020F0502020204030204" pitchFamily="34" charset="0"/>
              </a:rPr>
              <a:t>risultato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b="1" i="1" dirty="0">
                <a:latin typeface="Calibri" panose="020F0502020204030204" pitchFamily="34" charset="0"/>
              </a:rPr>
              <a:t>finale</a:t>
            </a:r>
            <a:r>
              <a:rPr lang="en-US" altLang="it-IT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52228" name="Rectangle 7">
            <a:extLst>
              <a:ext uri="{FF2B5EF4-FFF2-40B4-BE49-F238E27FC236}">
                <a16:creationId xmlns:a16="http://schemas.microsoft.com/office/drawing/2014/main" id="{17BA8109-C083-6DC9-4E9A-B01AF15FD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468687"/>
            <a:ext cx="79771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dirty="0">
                <a:latin typeface="Calibri" panose="020F0502020204030204" pitchFamily="34" charset="0"/>
              </a:rPr>
              <a:t>Se il </a:t>
            </a:r>
            <a:r>
              <a:rPr lang="en-US" altLang="it-IT" b="1" i="1" dirty="0">
                <a:latin typeface="Calibri" panose="020F0502020204030204" pitchFamily="34" charset="0"/>
              </a:rPr>
              <a:t>5 </a:t>
            </a:r>
            <a:r>
              <a:rPr lang="en-US" altLang="it-IT" b="1" i="1" dirty="0" err="1">
                <a:latin typeface="Calibri" panose="020F0502020204030204" pitchFamily="34" charset="0"/>
              </a:rPr>
              <a:t>è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i="1" dirty="0" err="1">
                <a:latin typeface="Calibri" panose="020F0502020204030204" pitchFamily="34" charset="0"/>
              </a:rPr>
              <a:t>seguito</a:t>
            </a:r>
            <a:r>
              <a:rPr lang="en-US" altLang="it-IT" b="1" i="1" dirty="0">
                <a:latin typeface="Calibri" panose="020F0502020204030204" pitchFamily="34" charset="0"/>
              </a:rPr>
              <a:t> da </a:t>
            </a:r>
            <a:r>
              <a:rPr lang="en-US" altLang="it-IT" b="1" i="1" dirty="0" err="1">
                <a:latin typeface="Calibri" panose="020F0502020204030204" pitchFamily="34" charset="0"/>
              </a:rPr>
              <a:t>altri</a:t>
            </a:r>
            <a:r>
              <a:rPr lang="en-US" altLang="it-IT" b="1" i="1" dirty="0">
                <a:latin typeface="Calibri" panose="020F0502020204030204" pitchFamily="34" charset="0"/>
              </a:rPr>
              <a:t> numeri </a:t>
            </a:r>
            <a:r>
              <a:rPr lang="en-US" altLang="it-IT" b="1" i="1" dirty="0" err="1">
                <a:latin typeface="Calibri" panose="020F0502020204030204" pitchFamily="34" charset="0"/>
              </a:rPr>
              <a:t>diversi</a:t>
            </a:r>
            <a:r>
              <a:rPr lang="en-US" altLang="it-IT" b="1" i="1" dirty="0">
                <a:latin typeface="Calibri" panose="020F0502020204030204" pitchFamily="34" charset="0"/>
              </a:rPr>
              <a:t> da zero</a:t>
            </a:r>
            <a:r>
              <a:rPr lang="en-US" altLang="it-IT" dirty="0">
                <a:latin typeface="Calibri" panose="020F0502020204030204" pitchFamily="34" charset="0"/>
              </a:rPr>
              <a:t>,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segue la </a:t>
            </a:r>
            <a:r>
              <a:rPr lang="en-US" altLang="it-IT" dirty="0" err="1">
                <a:latin typeface="Calibri" panose="020F0502020204030204" pitchFamily="34" charset="0"/>
              </a:rPr>
              <a:t>regola</a:t>
            </a:r>
            <a:r>
              <a:rPr lang="en-US" altLang="it-IT" dirty="0">
                <a:latin typeface="Calibri" panose="020F0502020204030204" pitchFamily="34" charset="0"/>
              </a:rPr>
              <a:t> n.1: 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17,6500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arrotonda</a:t>
            </a:r>
            <a:r>
              <a:rPr lang="en-US" altLang="it-IT" dirty="0">
                <a:latin typeface="Calibri" panose="020F0502020204030204" pitchFamily="34" charset="0"/>
              </a:rPr>
              <a:t> a 17,6</a:t>
            </a:r>
          </a:p>
          <a:p>
            <a:r>
              <a:rPr lang="en-US" altLang="it-IT" dirty="0">
                <a:latin typeface="Calibri" panose="020F0502020204030204" pitchFamily="34" charset="0"/>
              </a:rPr>
              <a:t>17,6513 </a:t>
            </a:r>
            <a:r>
              <a:rPr lang="en-US" altLang="it-IT" dirty="0" err="1">
                <a:latin typeface="Calibri" panose="020F0502020204030204" pitchFamily="34" charset="0"/>
              </a:rPr>
              <a:t>si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arrotonda</a:t>
            </a:r>
            <a:r>
              <a:rPr lang="en-US" altLang="it-IT" dirty="0">
                <a:latin typeface="Calibri" panose="020F0502020204030204" pitchFamily="34" charset="0"/>
              </a:rPr>
              <a:t> a 17,7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">
            <a:extLst>
              <a:ext uri="{FF2B5EF4-FFF2-40B4-BE49-F238E27FC236}">
                <a16:creationId xmlns:a16="http://schemas.microsoft.com/office/drawing/2014/main" id="{215CAC50-161C-2BFB-0696-5CC7D8672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4" y="1304925"/>
            <a:ext cx="70913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it-IT" dirty="0">
                <a:latin typeface="Calibri" panose="020F0502020204030204" pitchFamily="34" charset="0"/>
              </a:rPr>
              <a:t>Lo </a:t>
            </a:r>
            <a:r>
              <a:rPr lang="en-US" altLang="it-IT" dirty="0" err="1">
                <a:latin typeface="Calibri" panose="020F0502020204030204" pitchFamily="34" charset="0"/>
              </a:rPr>
              <a:t>strumento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misura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utilizzato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determina</a:t>
            </a:r>
            <a:r>
              <a:rPr lang="en-US" altLang="it-IT" dirty="0">
                <a:latin typeface="Calibri" panose="020F0502020204030204" pitchFamily="34" charset="0"/>
              </a:rPr>
              <a:t> il </a:t>
            </a:r>
            <a:r>
              <a:rPr lang="en-US" altLang="it-IT" dirty="0" err="1">
                <a:latin typeface="Calibri" panose="020F0502020204030204" pitchFamily="34" charset="0"/>
              </a:rPr>
              <a:t>numero</a:t>
            </a:r>
            <a:r>
              <a:rPr lang="en-US" altLang="it-IT" dirty="0"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latin typeface="Calibri" panose="020F0502020204030204" pitchFamily="34" charset="0"/>
              </a:rPr>
              <a:t>cifre</a:t>
            </a:r>
            <a:r>
              <a:rPr lang="en-US" altLang="it-IT" dirty="0">
                <a:latin typeface="Calibri" panose="020F0502020204030204" pitchFamily="34" charset="0"/>
              </a:rPr>
              <a:t> significative </a:t>
            </a:r>
            <a:r>
              <a:rPr lang="en-US" altLang="it-IT" dirty="0" err="1">
                <a:latin typeface="Calibri" panose="020F0502020204030204" pitchFamily="34" charset="0"/>
              </a:rPr>
              <a:t>ottenibili</a:t>
            </a:r>
            <a:r>
              <a:rPr lang="en-US" altLang="it-IT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4275" name="Rectangle 5">
            <a:extLst>
              <a:ext uri="{FF2B5EF4-FFF2-40B4-BE49-F238E27FC236}">
                <a16:creationId xmlns:a16="http://schemas.microsoft.com/office/drawing/2014/main" id="{8EAE5C49-1FE2-67CD-18CA-48988E1D1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081" y="2555456"/>
            <a:ext cx="2763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sz="1800" b="1" dirty="0" err="1">
                <a:latin typeface="Calibri" panose="020F0502020204030204" pitchFamily="34" charset="0"/>
              </a:rPr>
              <a:t>Cilindro</a:t>
            </a:r>
            <a:r>
              <a:rPr lang="en-US" altLang="it-IT" sz="1800" b="1" dirty="0">
                <a:latin typeface="Calibri" panose="020F0502020204030204" pitchFamily="34" charset="0"/>
              </a:rPr>
              <a:t> </a:t>
            </a:r>
            <a:r>
              <a:rPr lang="en-US" altLang="it-IT" sz="1800" b="1" dirty="0" err="1">
                <a:latin typeface="Calibri" panose="020F0502020204030204" pitchFamily="34" charset="0"/>
              </a:rPr>
              <a:t>graduato</a:t>
            </a:r>
            <a:r>
              <a:rPr lang="en-US" altLang="it-IT" sz="1800" b="1" dirty="0">
                <a:latin typeface="Calibri" panose="020F0502020204030204" pitchFamily="34" charset="0"/>
              </a:rPr>
              <a:t> &lt; </a:t>
            </a:r>
            <a:r>
              <a:rPr lang="en-US" altLang="it-IT" sz="1800" b="1" dirty="0" err="1">
                <a:latin typeface="Calibri" panose="020F0502020204030204" pitchFamily="34" charset="0"/>
              </a:rPr>
              <a:t>buretta</a:t>
            </a:r>
            <a:endParaRPr lang="en-US" altLang="it-IT" sz="1800" b="1" dirty="0">
              <a:latin typeface="Calibri" panose="020F0502020204030204" pitchFamily="34" charset="0"/>
            </a:endParaRPr>
          </a:p>
        </p:txBody>
      </p:sp>
      <p:pic>
        <p:nvPicPr>
          <p:cNvPr id="54276" name="Picture 21">
            <a:extLst>
              <a:ext uri="{FF2B5EF4-FFF2-40B4-BE49-F238E27FC236}">
                <a16:creationId xmlns:a16="http://schemas.microsoft.com/office/drawing/2014/main" id="{73E77D9B-2AEF-CAE7-14EB-2936583F2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06705"/>
            <a:ext cx="17716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22">
            <a:extLst>
              <a:ext uri="{FF2B5EF4-FFF2-40B4-BE49-F238E27FC236}">
                <a16:creationId xmlns:a16="http://schemas.microsoft.com/office/drawing/2014/main" id="{EF664EA0-61BE-E9A3-FCBE-5C29AE356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44" y="3344024"/>
            <a:ext cx="1306512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8" descr="http://t0.gstatic.com/images?q=tbn:ANd9GcTU4r8V3LY3cvx_7a213OF8rD5E1p6hV7wjBDZTfuq6XZPrF_T0">
            <a:extLst>
              <a:ext uri="{FF2B5EF4-FFF2-40B4-BE49-F238E27FC236}">
                <a16:creationId xmlns:a16="http://schemas.microsoft.com/office/drawing/2014/main" id="{D395C3D4-307A-446B-9B46-2EFDBE9BF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2654255"/>
            <a:ext cx="13144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72563DC6-3C57-2EB4-8BB5-A4BB65962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84270"/>
            <a:ext cx="6191250" cy="5206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Cifre significative e strumenti di misura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>
            <a:extLst>
              <a:ext uri="{FF2B5EF4-FFF2-40B4-BE49-F238E27FC236}">
                <a16:creationId xmlns:a16="http://schemas.microsoft.com/office/drawing/2014/main" id="{C67C5A24-7333-03FF-FE67-7739800FC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1316038"/>
            <a:ext cx="61912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b="1" i="1" dirty="0">
                <a:latin typeface="Calibri" panose="020F0502020204030204" pitchFamily="34" charset="0"/>
              </a:rPr>
              <a:t>I numeri </a:t>
            </a:r>
            <a:r>
              <a:rPr lang="en-US" altLang="it-IT" b="1" i="1" dirty="0" err="1">
                <a:latin typeface="Calibri" panose="020F0502020204030204" pitchFamily="34" charset="0"/>
              </a:rPr>
              <a:t>esatti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sono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quelli</a:t>
            </a:r>
            <a:r>
              <a:rPr lang="en-US" altLang="it-IT" dirty="0">
                <a:latin typeface="Calibri" panose="020F0502020204030204" pitchFamily="34" charset="0"/>
              </a:rPr>
              <a:t> a cui </a:t>
            </a:r>
          </a:p>
          <a:p>
            <a:pPr algn="ctr"/>
            <a:r>
              <a:rPr lang="en-US" altLang="it-IT" b="1" dirty="0">
                <a:latin typeface="Calibri" panose="020F0502020204030204" pitchFamily="34" charset="0"/>
              </a:rPr>
              <a:t>non </a:t>
            </a:r>
            <a:r>
              <a:rPr lang="en-US" altLang="it-IT" b="1" dirty="0" err="1">
                <a:latin typeface="Calibri" panose="020F0502020204030204" pitchFamily="34" charset="0"/>
              </a:rPr>
              <a:t>è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associata</a:t>
            </a:r>
            <a:r>
              <a:rPr lang="en-US" altLang="it-IT" b="1" dirty="0">
                <a:latin typeface="Calibri" panose="020F0502020204030204" pitchFamily="34" charset="0"/>
              </a:rPr>
              <a:t> alcuna </a:t>
            </a:r>
            <a:r>
              <a:rPr lang="en-US" altLang="it-IT" b="1" dirty="0" err="1">
                <a:latin typeface="Calibri" panose="020F0502020204030204" pitchFamily="34" charset="0"/>
              </a:rPr>
              <a:t>incertezza</a:t>
            </a:r>
            <a:r>
              <a:rPr lang="en-US" altLang="it-IT" b="1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6323" name="Rectangle 6">
            <a:extLst>
              <a:ext uri="{FF2B5EF4-FFF2-40B4-BE49-F238E27FC236}">
                <a16:creationId xmlns:a16="http://schemas.microsoft.com/office/drawing/2014/main" id="{47E06DE0-55C8-C21B-96C3-D254F9880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460786"/>
            <a:ext cx="3995737" cy="19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192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dirty="0" err="1">
                <a:latin typeface="Calibri" panose="020F0502020204030204" pitchFamily="34" charset="0"/>
              </a:rPr>
              <a:t>Alcuni</a:t>
            </a:r>
            <a:r>
              <a:rPr lang="en-US" altLang="it-IT" dirty="0">
                <a:latin typeface="Calibri" panose="020F0502020204030204" pitchFamily="34" charset="0"/>
              </a:rPr>
              <a:t> numeri </a:t>
            </a:r>
            <a:r>
              <a:rPr lang="en-US" altLang="it-IT" dirty="0" err="1">
                <a:latin typeface="Calibri" panose="020F0502020204030204" pitchFamily="34" charset="0"/>
              </a:rPr>
              <a:t>sono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esatti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per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definizione</a:t>
            </a:r>
            <a:r>
              <a:rPr lang="en-US" altLang="it-IT" dirty="0">
                <a:latin typeface="Calibri" panose="020F0502020204030204" pitchFamily="34" charset="0"/>
              </a:rPr>
              <a:t>:</a:t>
            </a:r>
          </a:p>
          <a:p>
            <a:pPr algn="ctr"/>
            <a:r>
              <a:rPr lang="en-US" altLang="it-IT" dirty="0">
                <a:latin typeface="Calibri" panose="020F0502020204030204" pitchFamily="34" charset="0"/>
              </a:rPr>
              <a:t>1000 mg	= 1 g</a:t>
            </a:r>
          </a:p>
          <a:p>
            <a:pPr algn="ctr"/>
            <a:r>
              <a:rPr lang="en-US" altLang="it-IT" dirty="0">
                <a:latin typeface="Calibri" panose="020F0502020204030204" pitchFamily="34" charset="0"/>
              </a:rPr>
              <a:t>60 min 	= 1 </a:t>
            </a:r>
            <a:r>
              <a:rPr lang="en-US" altLang="it-IT" dirty="0" err="1">
                <a:latin typeface="Calibri" panose="020F0502020204030204" pitchFamily="34" charset="0"/>
              </a:rPr>
              <a:t>hr</a:t>
            </a:r>
            <a:endParaRPr lang="en-US" altLang="it-IT" dirty="0">
              <a:latin typeface="Calibri" panose="020F0502020204030204" pitchFamily="34" charset="0"/>
            </a:endParaRPr>
          </a:p>
          <a:p>
            <a:pPr algn="ctr"/>
            <a:r>
              <a:rPr lang="en-US" altLang="it-IT" dirty="0">
                <a:latin typeface="Calibri" panose="020F0502020204030204" pitchFamily="34" charset="0"/>
              </a:rPr>
              <a:t>2,54 cm 	= 1 in</a:t>
            </a:r>
          </a:p>
        </p:txBody>
      </p:sp>
      <p:sp>
        <p:nvSpPr>
          <p:cNvPr id="180231" name="Rectangle 7">
            <a:extLst>
              <a:ext uri="{FF2B5EF4-FFF2-40B4-BE49-F238E27FC236}">
                <a16:creationId xmlns:a16="http://schemas.microsoft.com/office/drawing/2014/main" id="{9F38C4AD-602A-2752-0E9B-2AC770FDD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256532"/>
            <a:ext cx="6553200" cy="8284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b="1" dirty="0">
                <a:latin typeface="Calibri" panose="020F0502020204030204" pitchFamily="34" charset="0"/>
              </a:rPr>
              <a:t> I </a:t>
            </a:r>
            <a:r>
              <a:rPr lang="en-US" altLang="it-IT" b="1" i="1" dirty="0">
                <a:latin typeface="Calibri" panose="020F0502020204030204" pitchFamily="34" charset="0"/>
              </a:rPr>
              <a:t>numeri </a:t>
            </a:r>
            <a:r>
              <a:rPr lang="en-US" altLang="it-IT" b="1" i="1" dirty="0" err="1">
                <a:latin typeface="Calibri" panose="020F0502020204030204" pitchFamily="34" charset="0"/>
              </a:rPr>
              <a:t>esatti</a:t>
            </a:r>
            <a:r>
              <a:rPr lang="en-US" altLang="it-IT" b="1" i="1" dirty="0">
                <a:latin typeface="Calibri" panose="020F0502020204030204" pitchFamily="34" charset="0"/>
              </a:rPr>
              <a:t> </a:t>
            </a:r>
            <a:r>
              <a:rPr lang="en-US" altLang="it-IT" b="1" dirty="0">
                <a:latin typeface="Calibri" panose="020F0502020204030204" pitchFamily="34" charset="0"/>
              </a:rPr>
              <a:t>non </a:t>
            </a:r>
            <a:r>
              <a:rPr lang="en-US" altLang="it-IT" b="1" dirty="0" err="1">
                <a:latin typeface="Calibri" panose="020F0502020204030204" pitchFamily="34" charset="0"/>
              </a:rPr>
              <a:t>limitano</a:t>
            </a:r>
            <a:r>
              <a:rPr lang="en-US" altLang="it-IT" b="1" dirty="0">
                <a:latin typeface="Calibri" panose="020F0502020204030204" pitchFamily="34" charset="0"/>
              </a:rPr>
              <a:t> il </a:t>
            </a:r>
            <a:r>
              <a:rPr lang="en-US" altLang="it-IT" b="1" dirty="0" err="1">
                <a:latin typeface="Calibri" panose="020F0502020204030204" pitchFamily="34" charset="0"/>
              </a:rPr>
              <a:t>numero</a:t>
            </a:r>
            <a:r>
              <a:rPr lang="en-US" altLang="it-IT" b="1" dirty="0">
                <a:latin typeface="Calibri" panose="020F0502020204030204" pitchFamily="34" charset="0"/>
              </a:rPr>
              <a:t> di </a:t>
            </a:r>
            <a:r>
              <a:rPr lang="en-US" altLang="it-IT" b="1" dirty="0" err="1">
                <a:latin typeface="Calibri" panose="020F0502020204030204" pitchFamily="34" charset="0"/>
              </a:rPr>
              <a:t>cifre</a:t>
            </a:r>
            <a:r>
              <a:rPr lang="en-US" altLang="it-IT" b="1" dirty="0">
                <a:latin typeface="Calibri" panose="020F0502020204030204" pitchFamily="34" charset="0"/>
              </a:rPr>
              <a:t> significative </a:t>
            </a:r>
            <a:r>
              <a:rPr lang="en-US" altLang="it-IT" b="1" dirty="0" err="1">
                <a:latin typeface="Calibri" panose="020F0502020204030204" pitchFamily="34" charset="0"/>
              </a:rPr>
              <a:t>nel</a:t>
            </a:r>
            <a:r>
              <a:rPr lang="en-US" altLang="it-IT" b="1" dirty="0">
                <a:latin typeface="Calibri" panose="020F0502020204030204" pitchFamily="34" charset="0"/>
              </a:rPr>
              <a:t> </a:t>
            </a:r>
            <a:r>
              <a:rPr lang="en-US" altLang="it-IT" b="1" dirty="0" err="1">
                <a:latin typeface="Calibri" panose="020F0502020204030204" pitchFamily="34" charset="0"/>
              </a:rPr>
              <a:t>risultato</a:t>
            </a:r>
            <a:r>
              <a:rPr lang="en-US" altLang="it-IT" b="1" dirty="0">
                <a:latin typeface="Calibri" panose="020F0502020204030204" pitchFamily="34" charset="0"/>
              </a:rPr>
              <a:t> finale.</a:t>
            </a:r>
          </a:p>
        </p:txBody>
      </p:sp>
      <p:sp>
        <p:nvSpPr>
          <p:cNvPr id="56325" name="Rectangle 10">
            <a:extLst>
              <a:ext uri="{FF2B5EF4-FFF2-40B4-BE49-F238E27FC236}">
                <a16:creationId xmlns:a16="http://schemas.microsoft.com/office/drawing/2014/main" id="{3A889A85-6D69-70DC-1C92-2F93C070A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1" y="2460464"/>
            <a:ext cx="3995737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it-IT" dirty="0" err="1">
                <a:latin typeface="Calibri" panose="020F0502020204030204" pitchFamily="34" charset="0"/>
              </a:rPr>
              <a:t>Alcuni</a:t>
            </a:r>
            <a:r>
              <a:rPr lang="en-US" altLang="it-IT" dirty="0">
                <a:latin typeface="Calibri" panose="020F0502020204030204" pitchFamily="34" charset="0"/>
              </a:rPr>
              <a:t> numeri </a:t>
            </a:r>
            <a:r>
              <a:rPr lang="en-US" altLang="it-IT" dirty="0" err="1">
                <a:latin typeface="Calibri" panose="020F0502020204030204" pitchFamily="34" charset="0"/>
              </a:rPr>
              <a:t>esatti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sono</a:t>
            </a:r>
            <a:r>
              <a:rPr lang="en-US" altLang="it-IT" dirty="0">
                <a:latin typeface="Calibri" panose="020F0502020204030204" pitchFamily="34" charset="0"/>
              </a:rPr>
              <a:t> il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risultato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di un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conteggio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singoli</a:t>
            </a:r>
            <a:r>
              <a:rPr lang="en-US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elementi</a:t>
            </a:r>
            <a:r>
              <a:rPr lang="en-US" altLang="it-IT" dirty="0">
                <a:latin typeface="Calibri" panose="020F0502020204030204" pitchFamily="34" charset="0"/>
              </a:rPr>
              <a:t>: 26 </a:t>
            </a:r>
            <a:r>
              <a:rPr lang="en-US" altLang="it-IT" dirty="0" err="1">
                <a:latin typeface="Calibri" panose="020F0502020204030204" pitchFamily="34" charset="0"/>
              </a:rPr>
              <a:t>lettere</a:t>
            </a:r>
            <a:r>
              <a:rPr lang="en-US" altLang="it-IT" dirty="0"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latin typeface="Calibri" panose="020F0502020204030204" pitchFamily="34" charset="0"/>
              </a:rPr>
              <a:t>nell</a:t>
            </a:r>
            <a:r>
              <a:rPr lang="en-US" altLang="ja-JP" dirty="0" err="1">
                <a:latin typeface="Calibri" panose="020F0502020204030204" pitchFamily="34" charset="0"/>
              </a:rPr>
              <a:t>'alfabeto</a:t>
            </a:r>
            <a:r>
              <a:rPr lang="en-US" altLang="ja-JP" dirty="0">
                <a:latin typeface="Calibri" panose="020F0502020204030204" pitchFamily="34" charset="0"/>
              </a:rPr>
              <a:t> inglese, 3 </a:t>
            </a:r>
            <a:r>
              <a:rPr lang="en-US" altLang="ja-JP" dirty="0" err="1">
                <a:latin typeface="Calibri" panose="020F0502020204030204" pitchFamily="34" charset="0"/>
              </a:rPr>
              <a:t>facce</a:t>
            </a:r>
            <a:r>
              <a:rPr lang="en-US" altLang="ja-JP" dirty="0">
                <a:latin typeface="Calibri" panose="020F0502020204030204" pitchFamily="34" charset="0"/>
              </a:rPr>
              <a:t> di un </a:t>
            </a:r>
            <a:r>
              <a:rPr lang="en-US" altLang="ja-JP" dirty="0" err="1">
                <a:latin typeface="Calibri" panose="020F0502020204030204" pitchFamily="34" charset="0"/>
              </a:rPr>
              <a:t>cubo</a:t>
            </a:r>
            <a:r>
              <a:rPr lang="en-US" altLang="ja-JP" dirty="0">
                <a:latin typeface="Calibri" panose="020F0502020204030204" pitchFamily="34" charset="0"/>
              </a:rPr>
              <a:t>…</a:t>
            </a:r>
            <a:endParaRPr lang="en-US" altLang="it-IT" dirty="0"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AA971E7A-BBAD-3F13-B75C-8A33D9423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795338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F5847"/>
                </a:solidFill>
              </a:rPr>
              <a:t>Numeri </a:t>
            </a:r>
            <a:r>
              <a:rPr lang="en-US" sz="2800" b="1" dirty="0" err="1">
                <a:solidFill>
                  <a:srgbClr val="EF5847"/>
                </a:solidFill>
              </a:rPr>
              <a:t>esatti</a:t>
            </a:r>
            <a:endParaRPr lang="en-US" sz="2800" b="1" dirty="0">
              <a:solidFill>
                <a:srgbClr val="EF584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1">
            <a:extLst>
              <a:ext uri="{FF2B5EF4-FFF2-40B4-BE49-F238E27FC236}">
                <a16:creationId xmlns:a16="http://schemas.microsoft.com/office/drawing/2014/main" id="{0020153A-4F94-DF0F-CD57-1553F46DF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2078038"/>
            <a:ext cx="7972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La </a:t>
            </a:r>
            <a:r>
              <a:rPr lang="en-US" altLang="it-IT" b="1" i="1" dirty="0" err="1">
                <a:solidFill>
                  <a:srgbClr val="0033CC"/>
                </a:solidFill>
                <a:latin typeface="Calibri" panose="020F0502020204030204" pitchFamily="34" charset="0"/>
              </a:rPr>
              <a:t>precisione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(o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riproducibilità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) indica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quanto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le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singole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misure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in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una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serie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misure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vicine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tra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loro</a:t>
            </a:r>
            <a:r>
              <a:rPr lang="en-US" altLang="it-IT" dirty="0">
                <a:solidFill>
                  <a:srgbClr val="0033CC"/>
                </a:solidFill>
                <a:latin typeface="Calibri" panose="020F0502020204030204" pitchFamily="34" charset="0"/>
              </a:rPr>
              <a:t>.</a:t>
            </a:r>
            <a:endParaRPr lang="en-US" altLang="it-IT" b="1" i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sp>
        <p:nvSpPr>
          <p:cNvPr id="57347" name="Text Box 12">
            <a:extLst>
              <a:ext uri="{FF2B5EF4-FFF2-40B4-BE49-F238E27FC236}">
                <a16:creationId xmlns:a16="http://schemas.microsoft.com/office/drawing/2014/main" id="{4D62F5CC-B61F-6F2D-4181-5880F3BC7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3074939"/>
            <a:ext cx="7972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 dirty="0" err="1">
                <a:solidFill>
                  <a:srgbClr val="FF0000"/>
                </a:solidFill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accuratezza</a:t>
            </a:r>
            <a:r>
              <a:rPr lang="en-US" altLang="ja-JP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indica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quanto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una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misura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 è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vicina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 al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</a:rPr>
              <a:t>valore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vero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en-US" altLang="it-IT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7348" name="Text Box 13">
            <a:extLst>
              <a:ext uri="{FF2B5EF4-FFF2-40B4-BE49-F238E27FC236}">
                <a16:creationId xmlns:a16="http://schemas.microsoft.com/office/drawing/2014/main" id="{CDB8FD2D-281E-CF14-AED8-E7CFB3D73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3813969"/>
            <a:ext cx="7950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10000"/>
              </a:spcBef>
            </a:pPr>
            <a:r>
              <a:rPr lang="en-US" altLang="it-IT" dirty="0" err="1"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latin typeface="Calibri" panose="020F0502020204030204" pitchFamily="34" charset="0"/>
              </a:rPr>
              <a:t>errore</a:t>
            </a:r>
            <a:r>
              <a:rPr lang="en-US" altLang="ja-JP" b="1" i="1" dirty="0"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latin typeface="Calibri" panose="020F0502020204030204" pitchFamily="34" charset="0"/>
              </a:rPr>
              <a:t>sistematico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dà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origine</a:t>
            </a:r>
            <a:r>
              <a:rPr lang="en-US" altLang="ja-JP" dirty="0">
                <a:latin typeface="Calibri" panose="020F0502020204030204" pitchFamily="34" charset="0"/>
              </a:rPr>
              <a:t> a </a:t>
            </a:r>
            <a:r>
              <a:rPr lang="en-US" altLang="ja-JP" dirty="0" err="1">
                <a:latin typeface="Calibri" panose="020F0502020204030204" pitchFamily="34" charset="0"/>
              </a:rPr>
              <a:t>valori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che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sono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b="1" i="1" dirty="0">
                <a:latin typeface="Calibri" panose="020F0502020204030204" pitchFamily="34" charset="0"/>
              </a:rPr>
              <a:t>tutti </a:t>
            </a:r>
            <a:r>
              <a:rPr lang="en-US" altLang="ja-JP" dirty="0" err="1">
                <a:latin typeface="Calibri" panose="020F0502020204030204" pitchFamily="34" charset="0"/>
              </a:rPr>
              <a:t>maggiori</a:t>
            </a:r>
            <a:r>
              <a:rPr lang="en-US" altLang="ja-JP" dirty="0">
                <a:latin typeface="Calibri" panose="020F0502020204030204" pitchFamily="34" charset="0"/>
              </a:rPr>
              <a:t> o </a:t>
            </a:r>
            <a:r>
              <a:rPr lang="en-US" altLang="ja-JP" b="1" i="1" dirty="0">
                <a:latin typeface="Calibri" panose="020F0502020204030204" pitchFamily="34" charset="0"/>
              </a:rPr>
              <a:t>tutti </a:t>
            </a:r>
            <a:r>
              <a:rPr lang="en-US" altLang="ja-JP" dirty="0" err="1">
                <a:latin typeface="Calibri" panose="020F0502020204030204" pitchFamily="34" charset="0"/>
              </a:rPr>
              <a:t>minori</a:t>
            </a:r>
            <a:r>
              <a:rPr lang="en-US" altLang="ja-JP" dirty="0">
                <a:latin typeface="Calibri" panose="020F0502020204030204" pitchFamily="34" charset="0"/>
              </a:rPr>
              <a:t> del </a:t>
            </a:r>
            <a:r>
              <a:rPr lang="en-US" altLang="ja-JP" dirty="0" err="1">
                <a:latin typeface="Calibri" panose="020F0502020204030204" pitchFamily="34" charset="0"/>
              </a:rPr>
              <a:t>valore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latin typeface="Calibri" panose="020F0502020204030204" pitchFamily="34" charset="0"/>
              </a:rPr>
              <a:t>vero</a:t>
            </a:r>
            <a:r>
              <a:rPr lang="en-US" altLang="ja-JP" dirty="0">
                <a:latin typeface="Calibri" panose="020F0502020204030204" pitchFamily="34" charset="0"/>
              </a:rPr>
              <a:t>.</a:t>
            </a:r>
          </a:p>
          <a:p>
            <a:pPr>
              <a:spcBef>
                <a:spcPct val="10000"/>
              </a:spcBef>
            </a:pPr>
            <a:r>
              <a:rPr lang="en-US" altLang="it-IT" sz="2000" dirty="0" err="1">
                <a:latin typeface="Calibri" panose="020F0502020204030204" pitchFamily="34" charset="0"/>
              </a:rPr>
              <a:t>Questo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tipo</a:t>
            </a:r>
            <a:r>
              <a:rPr lang="en-US" altLang="it-IT" sz="2000" dirty="0">
                <a:latin typeface="Calibri" panose="020F0502020204030204" pitchFamily="34" charset="0"/>
              </a:rPr>
              <a:t> di </a:t>
            </a:r>
            <a:r>
              <a:rPr lang="en-US" altLang="it-IT" sz="2000" dirty="0" err="1">
                <a:latin typeface="Calibri" panose="020F0502020204030204" pitchFamily="34" charset="0"/>
              </a:rPr>
              <a:t>errore</a:t>
            </a:r>
            <a:r>
              <a:rPr lang="en-US" altLang="it-IT" sz="2000" dirty="0">
                <a:latin typeface="Calibri" panose="020F0502020204030204" pitchFamily="34" charset="0"/>
              </a:rPr>
              <a:t> fa </a:t>
            </a:r>
            <a:r>
              <a:rPr lang="en-US" altLang="it-IT" sz="2000" dirty="0" err="1">
                <a:latin typeface="Calibri" panose="020F0502020204030204" pitchFamily="34" charset="0"/>
              </a:rPr>
              <a:t>parte</a:t>
            </a:r>
            <a:r>
              <a:rPr lang="en-US" altLang="it-IT" sz="2000" dirty="0">
                <a:latin typeface="Calibri" panose="020F0502020204030204" pitchFamily="34" charset="0"/>
              </a:rPr>
              <a:t> del </a:t>
            </a:r>
            <a:r>
              <a:rPr lang="en-US" altLang="it-IT" sz="2000" dirty="0" err="1">
                <a:latin typeface="Calibri" panose="020F0502020204030204" pitchFamily="34" charset="0"/>
              </a:rPr>
              <a:t>sistema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sperimentale</a:t>
            </a:r>
            <a:r>
              <a:rPr lang="en-US" altLang="it-IT" sz="20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7349" name="Text Box 14">
            <a:extLst>
              <a:ext uri="{FF2B5EF4-FFF2-40B4-BE49-F238E27FC236}">
                <a16:creationId xmlns:a16="http://schemas.microsoft.com/office/drawing/2014/main" id="{67B83B94-36B0-C41B-A7BF-5D19A72A2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5262563"/>
            <a:ext cx="79771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10000"/>
              </a:spcBef>
            </a:pPr>
            <a:r>
              <a:rPr lang="en-US" altLang="it-IT" dirty="0" err="1">
                <a:solidFill>
                  <a:srgbClr val="0033CC"/>
                </a:solidFill>
                <a:latin typeface="Calibri" panose="020F0502020204030204" pitchFamily="34" charset="0"/>
              </a:rPr>
              <a:t>L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'</a:t>
            </a:r>
            <a:r>
              <a:rPr lang="en-US" altLang="ja-JP" b="1" i="1" dirty="0" err="1">
                <a:solidFill>
                  <a:srgbClr val="0033CC"/>
                </a:solidFill>
                <a:latin typeface="Calibri" panose="020F0502020204030204" pitchFamily="34" charset="0"/>
              </a:rPr>
              <a:t>errore</a:t>
            </a:r>
            <a:r>
              <a:rPr lang="en-US" altLang="ja-JP" b="1" i="1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i="1" dirty="0" err="1">
                <a:solidFill>
                  <a:srgbClr val="0033CC"/>
                </a:solidFill>
                <a:latin typeface="Calibri" panose="020F0502020204030204" pitchFamily="34" charset="0"/>
              </a:rPr>
              <a:t>casuale</a:t>
            </a:r>
            <a:r>
              <a:rPr lang="en-US" altLang="ja-JP" b="1" i="1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dà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origine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a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valori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sia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maggiori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che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minori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del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valore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err="1">
                <a:solidFill>
                  <a:srgbClr val="0033CC"/>
                </a:solidFill>
                <a:latin typeface="Calibri" panose="020F0502020204030204" pitchFamily="34" charset="0"/>
              </a:rPr>
              <a:t>vero</a:t>
            </a:r>
            <a:r>
              <a:rPr lang="en-US" altLang="ja-JP" dirty="0">
                <a:solidFill>
                  <a:srgbClr val="0033CC"/>
                </a:solidFill>
                <a:latin typeface="Calibri" panose="020F0502020204030204" pitchFamily="34" charset="0"/>
              </a:rPr>
              <a:t>.</a:t>
            </a:r>
            <a:endParaRPr lang="en-US" altLang="it-IT" sz="2000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B2B5A21A-1C5C-6719-DD84-FC925B206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3519" y="784225"/>
            <a:ext cx="6191250" cy="520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F5847"/>
                </a:solidFill>
              </a:rPr>
              <a:t>Definizioni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16">
            <a:extLst>
              <a:ext uri="{FF2B5EF4-FFF2-40B4-BE49-F238E27FC236}">
                <a16:creationId xmlns:a16="http://schemas.microsoft.com/office/drawing/2014/main" id="{1167E7FB-BF07-45E8-C8BC-8E256520C79D}"/>
              </a:ext>
            </a:extLst>
          </p:cNvPr>
          <p:cNvGrpSpPr>
            <a:grpSpLocks/>
          </p:cNvGrpSpPr>
          <p:nvPr/>
        </p:nvGrpSpPr>
        <p:grpSpPr bwMode="auto">
          <a:xfrm>
            <a:off x="4677279" y="1950109"/>
            <a:ext cx="2959100" cy="762000"/>
            <a:chOff x="3312" y="1056"/>
            <a:chExt cx="1864" cy="480"/>
          </a:xfrm>
        </p:grpSpPr>
        <p:sp>
          <p:nvSpPr>
            <p:cNvPr id="59405" name="AutoShape 10">
              <a:extLst>
                <a:ext uri="{FF2B5EF4-FFF2-40B4-BE49-F238E27FC236}">
                  <a16:creationId xmlns:a16="http://schemas.microsoft.com/office/drawing/2014/main" id="{35E72805-97AC-67BD-B1DF-755292AE7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056"/>
              <a:ext cx="1776" cy="480"/>
            </a:xfrm>
            <a:prstGeom prst="leftArrow">
              <a:avLst>
                <a:gd name="adj1" fmla="val 50000"/>
                <a:gd name="adj2" fmla="val 92500"/>
              </a:avLst>
            </a:prstGeom>
            <a:solidFill>
              <a:schemeClr val="accent2">
                <a:alpha val="50195"/>
              </a:schemeClr>
            </a:solidFill>
            <a:ln w="1270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  <p:sp>
          <p:nvSpPr>
            <p:cNvPr id="59406" name="Text Box 6">
              <a:extLst>
                <a:ext uri="{FF2B5EF4-FFF2-40B4-BE49-F238E27FC236}">
                  <a16:creationId xmlns:a16="http://schemas.microsoft.com/office/drawing/2014/main" id="{32296DA5-EDA8-1502-B8DD-8A4DB15A52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6" y="1144"/>
              <a:ext cx="16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 dirty="0" err="1">
                  <a:latin typeface="Calibri" panose="020F0502020204030204" pitchFamily="34" charset="0"/>
                </a:rPr>
                <a:t>preciso</a:t>
              </a:r>
              <a:r>
                <a:rPr lang="en-US" altLang="it-IT" sz="2000" dirty="0">
                  <a:latin typeface="Calibri" panose="020F0502020204030204" pitchFamily="34" charset="0"/>
                </a:rPr>
                <a:t> e </a:t>
              </a:r>
              <a:r>
                <a:rPr lang="en-US" altLang="it-IT" sz="2000" dirty="0" err="1">
                  <a:latin typeface="Calibri" panose="020F0502020204030204" pitchFamily="34" charset="0"/>
                </a:rPr>
                <a:t>accurato</a:t>
              </a:r>
              <a:endParaRPr lang="en-US" altLang="it-IT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9395" name="Group 17">
            <a:extLst>
              <a:ext uri="{FF2B5EF4-FFF2-40B4-BE49-F238E27FC236}">
                <a16:creationId xmlns:a16="http://schemas.microsoft.com/office/drawing/2014/main" id="{6FB3988E-C9E6-87D8-0CC0-DADF53B83BAB}"/>
              </a:ext>
            </a:extLst>
          </p:cNvPr>
          <p:cNvGrpSpPr>
            <a:grpSpLocks/>
          </p:cNvGrpSpPr>
          <p:nvPr/>
        </p:nvGrpSpPr>
        <p:grpSpPr bwMode="auto">
          <a:xfrm>
            <a:off x="1234533" y="4341587"/>
            <a:ext cx="3352800" cy="914400"/>
            <a:chOff x="912" y="2880"/>
            <a:chExt cx="2112" cy="576"/>
          </a:xfrm>
        </p:grpSpPr>
        <p:sp>
          <p:nvSpPr>
            <p:cNvPr id="59403" name="AutoShape 8">
              <a:extLst>
                <a:ext uri="{FF2B5EF4-FFF2-40B4-BE49-F238E27FC236}">
                  <a16:creationId xmlns:a16="http://schemas.microsoft.com/office/drawing/2014/main" id="{929D64FA-3A06-0C9A-4C40-9C8A854DC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880"/>
              <a:ext cx="2064" cy="576"/>
            </a:xfrm>
            <a:prstGeom prst="rightArrow">
              <a:avLst>
                <a:gd name="adj1" fmla="val 50000"/>
                <a:gd name="adj2" fmla="val 89583"/>
              </a:avLst>
            </a:prstGeom>
            <a:solidFill>
              <a:srgbClr val="FF6600">
                <a:alpha val="50195"/>
              </a:srgbClr>
            </a:solidFill>
            <a:ln w="12700">
              <a:solidFill>
                <a:srgbClr val="CF0E3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it-IT" altLang="it-IT" sz="3200">
                <a:latin typeface="Calibri" panose="020F0502020204030204" pitchFamily="34" charset="0"/>
              </a:endParaRPr>
            </a:p>
          </p:txBody>
        </p:sp>
        <p:sp>
          <p:nvSpPr>
            <p:cNvPr id="59404" name="Text Box 7">
              <a:extLst>
                <a:ext uri="{FF2B5EF4-FFF2-40B4-BE49-F238E27FC236}">
                  <a16:creationId xmlns:a16="http://schemas.microsoft.com/office/drawing/2014/main" id="{A2D3FC48-A165-5914-9FBD-3DABC089E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3024"/>
              <a:ext cx="20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 dirty="0" err="1">
                  <a:latin typeface="Calibri" panose="020F0502020204030204" pitchFamily="34" charset="0"/>
                </a:rPr>
                <a:t>preciso</a:t>
              </a:r>
              <a:r>
                <a:rPr lang="en-US" altLang="it-IT" sz="2000" dirty="0">
                  <a:latin typeface="Calibri" panose="020F0502020204030204" pitchFamily="34" charset="0"/>
                </a:rPr>
                <a:t> ma non </a:t>
              </a:r>
              <a:r>
                <a:rPr lang="en-US" altLang="it-IT" sz="2000" dirty="0" err="1">
                  <a:latin typeface="Calibri" panose="020F0502020204030204" pitchFamily="34" charset="0"/>
                </a:rPr>
                <a:t>accurato</a:t>
              </a:r>
              <a:endParaRPr lang="en-US" altLang="it-IT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A387AF24-18D6-3526-309E-203B9E91B5AC}"/>
              </a:ext>
            </a:extLst>
          </p:cNvPr>
          <p:cNvGrpSpPr/>
          <p:nvPr/>
        </p:nvGrpSpPr>
        <p:grpSpPr>
          <a:xfrm>
            <a:off x="4677279" y="3622543"/>
            <a:ext cx="3667125" cy="2360807"/>
            <a:chOff x="4697413" y="3984625"/>
            <a:chExt cx="3667125" cy="2360807"/>
          </a:xfrm>
        </p:grpSpPr>
        <p:pic>
          <p:nvPicPr>
            <p:cNvPr id="59399" name="Picture 5">
              <a:extLst>
                <a:ext uri="{FF2B5EF4-FFF2-40B4-BE49-F238E27FC236}">
                  <a16:creationId xmlns:a16="http://schemas.microsoft.com/office/drawing/2014/main" id="{1696C9B0-7E90-5BB0-A575-D6B91023F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68" t="9154" b="46123"/>
            <a:stretch>
              <a:fillRect/>
            </a:stretch>
          </p:blipFill>
          <p:spPr bwMode="auto">
            <a:xfrm>
              <a:off x="4697413" y="3984625"/>
              <a:ext cx="3667125" cy="236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00" name="Text Box 15">
              <a:extLst>
                <a:ext uri="{FF2B5EF4-FFF2-40B4-BE49-F238E27FC236}">
                  <a16:creationId xmlns:a16="http://schemas.microsoft.com/office/drawing/2014/main" id="{3AC35AD9-8CC0-8D4F-26AA-823248855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4876800" y="3984625"/>
              <a:ext cx="461665" cy="1834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massa</a:t>
              </a:r>
              <a:r>
                <a:rPr lang="en-US" altLang="it-IT" sz="1800" dirty="0">
                  <a:latin typeface="Calibri" panose="020F0502020204030204" pitchFamily="34" charset="0"/>
                </a:rPr>
                <a:t> (g) di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acqua</a:t>
              </a:r>
              <a:endParaRPr lang="en-US" altLang="it-IT" sz="1800" dirty="0">
                <a:latin typeface="Calibri" panose="020F0502020204030204" pitchFamily="34" charset="0"/>
              </a:endParaRPr>
            </a:p>
          </p:txBody>
        </p:sp>
        <p:sp>
          <p:nvSpPr>
            <p:cNvPr id="59401" name="Text Box 17">
              <a:extLst>
                <a:ext uri="{FF2B5EF4-FFF2-40B4-BE49-F238E27FC236}">
                  <a16:creationId xmlns:a16="http://schemas.microsoft.com/office/drawing/2014/main" id="{475DF70A-3B19-8CAD-2DAC-DAAE13D634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6829" y="5975545"/>
              <a:ext cx="1738235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numero</a:t>
              </a:r>
              <a:r>
                <a:rPr lang="en-US" altLang="it-IT" sz="1800" dirty="0">
                  <a:latin typeface="Calibri" panose="020F0502020204030204" pitchFamily="34" charset="0"/>
                </a:rPr>
                <a:t> di prove</a:t>
              </a:r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39E8C25C-2E9B-FAAA-5BAB-94F64E9D7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66712"/>
            <a:ext cx="6191250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Precisione e accuratezza in una taratura di laboratorio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F3F153E4-C97A-97B7-DDE9-601DA9411160}"/>
              </a:ext>
            </a:extLst>
          </p:cNvPr>
          <p:cNvGrpSpPr/>
          <p:nvPr/>
        </p:nvGrpSpPr>
        <p:grpSpPr>
          <a:xfrm>
            <a:off x="1109662" y="1405054"/>
            <a:ext cx="3387725" cy="2400846"/>
            <a:chOff x="1111908" y="1660525"/>
            <a:chExt cx="3387725" cy="2400846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E71352E8-793D-86BB-2217-9163668A21CC}"/>
                </a:ext>
              </a:extLst>
            </p:cNvPr>
            <p:cNvGrpSpPr/>
            <p:nvPr/>
          </p:nvGrpSpPr>
          <p:grpSpPr>
            <a:xfrm>
              <a:off x="1111908" y="1660525"/>
              <a:ext cx="3387725" cy="2388396"/>
              <a:chOff x="1163638" y="1660523"/>
              <a:chExt cx="3387725" cy="2388396"/>
            </a:xfrm>
          </p:grpSpPr>
          <p:pic>
            <p:nvPicPr>
              <p:cNvPr id="59396" name="Picture 3">
                <a:extLst>
                  <a:ext uri="{FF2B5EF4-FFF2-40B4-BE49-F238E27FC236}">
                    <a16:creationId xmlns:a16="http://schemas.microsoft.com/office/drawing/2014/main" id="{2D3C073F-A087-820B-B457-4A42542CF1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154" r="50270" b="46123"/>
              <a:stretch>
                <a:fillRect/>
              </a:stretch>
            </p:blipFill>
            <p:spPr bwMode="auto">
              <a:xfrm>
                <a:off x="1163638" y="1666081"/>
                <a:ext cx="3387725" cy="238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398" name="Text Box 15">
                <a:extLst>
                  <a:ext uri="{FF2B5EF4-FFF2-40B4-BE49-F238E27FC236}">
                    <a16:creationId xmlns:a16="http://schemas.microsoft.com/office/drawing/2014/main" id="{9D963BC5-75A8-9E17-065F-F9E4B11884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0800000">
                <a:off x="1245539" y="1660523"/>
                <a:ext cx="461665" cy="1852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it-IT" sz="1800" dirty="0" err="1">
                    <a:latin typeface="Calibri" panose="020F0502020204030204" pitchFamily="34" charset="0"/>
                  </a:rPr>
                  <a:t>massa</a:t>
                </a:r>
                <a:r>
                  <a:rPr lang="en-US" altLang="it-IT" sz="1800" dirty="0">
                    <a:latin typeface="Calibri" panose="020F0502020204030204" pitchFamily="34" charset="0"/>
                  </a:rPr>
                  <a:t> (g) di </a:t>
                </a:r>
                <a:r>
                  <a:rPr lang="en-US" altLang="it-IT" sz="1800" dirty="0" err="1">
                    <a:latin typeface="Calibri" panose="020F0502020204030204" pitchFamily="34" charset="0"/>
                  </a:rPr>
                  <a:t>acqua</a:t>
                </a:r>
                <a:endParaRPr lang="en-US" altLang="it-IT" sz="1800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9397" name="Text Box 16">
              <a:extLst>
                <a:ext uri="{FF2B5EF4-FFF2-40B4-BE49-F238E27FC236}">
                  <a16:creationId xmlns:a16="http://schemas.microsoft.com/office/drawing/2014/main" id="{C3F3A259-102D-6A92-BE02-7ABADAB8D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124" y="3694658"/>
              <a:ext cx="1758950" cy="3667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numero</a:t>
              </a:r>
              <a:r>
                <a:rPr lang="en-US" altLang="it-IT" sz="1800" dirty="0">
                  <a:latin typeface="Calibri" panose="020F0502020204030204" pitchFamily="34" charset="0"/>
                </a:rPr>
                <a:t> di prove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1">
            <a:extLst>
              <a:ext uri="{FF2B5EF4-FFF2-40B4-BE49-F238E27FC236}">
                <a16:creationId xmlns:a16="http://schemas.microsoft.com/office/drawing/2014/main" id="{C3BE2FB6-844D-5E88-83BB-2542ED81F557}"/>
              </a:ext>
            </a:extLst>
          </p:cNvPr>
          <p:cNvGrpSpPr>
            <a:grpSpLocks/>
          </p:cNvGrpSpPr>
          <p:nvPr/>
        </p:nvGrpSpPr>
        <p:grpSpPr bwMode="auto">
          <a:xfrm>
            <a:off x="1524001" y="4302510"/>
            <a:ext cx="3048000" cy="838200"/>
            <a:chOff x="1008" y="2880"/>
            <a:chExt cx="1920" cy="528"/>
          </a:xfrm>
        </p:grpSpPr>
        <p:sp>
          <p:nvSpPr>
            <p:cNvPr id="61453" name="AutoShape 6">
              <a:extLst>
                <a:ext uri="{FF2B5EF4-FFF2-40B4-BE49-F238E27FC236}">
                  <a16:creationId xmlns:a16="http://schemas.microsoft.com/office/drawing/2014/main" id="{B18EC6E5-45CA-456F-4F4B-8338BE0DD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880"/>
              <a:ext cx="1920" cy="528"/>
            </a:xfrm>
            <a:prstGeom prst="rightArrow">
              <a:avLst>
                <a:gd name="adj1" fmla="val 50000"/>
                <a:gd name="adj2" fmla="val 90909"/>
              </a:avLst>
            </a:prstGeom>
            <a:solidFill>
              <a:srgbClr val="FF6600">
                <a:alpha val="50195"/>
              </a:srgbClr>
            </a:solidFill>
            <a:ln w="12700">
              <a:solidFill>
                <a:srgbClr val="CF0E3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it-IT" altLang="it-IT" sz="3200">
                <a:latin typeface="Calibri" panose="020F0502020204030204" pitchFamily="34" charset="0"/>
              </a:endParaRPr>
            </a:p>
          </p:txBody>
        </p:sp>
        <p:sp>
          <p:nvSpPr>
            <p:cNvPr id="61454" name="Text Box 7">
              <a:extLst>
                <a:ext uri="{FF2B5EF4-FFF2-40B4-BE49-F238E27FC236}">
                  <a16:creationId xmlns:a16="http://schemas.microsoft.com/office/drawing/2014/main" id="{684C7F59-96D3-97DC-CB65-706E9C4438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3024"/>
              <a:ext cx="149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>
                  <a:latin typeface="Calibri" panose="020F0502020204030204" pitchFamily="34" charset="0"/>
                </a:rPr>
                <a:t>errore sistematico</a:t>
              </a:r>
            </a:p>
          </p:txBody>
        </p:sp>
      </p:grpSp>
      <p:grpSp>
        <p:nvGrpSpPr>
          <p:cNvPr id="61443" name="Group 22">
            <a:extLst>
              <a:ext uri="{FF2B5EF4-FFF2-40B4-BE49-F238E27FC236}">
                <a16:creationId xmlns:a16="http://schemas.microsoft.com/office/drawing/2014/main" id="{FEFC6B61-0E19-6AB4-BE2C-7BB39F9FCE13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097324"/>
            <a:ext cx="2590800" cy="762000"/>
            <a:chOff x="3312" y="1056"/>
            <a:chExt cx="1632" cy="480"/>
          </a:xfrm>
        </p:grpSpPr>
        <p:sp>
          <p:nvSpPr>
            <p:cNvPr id="61451" name="AutoShape 9">
              <a:extLst>
                <a:ext uri="{FF2B5EF4-FFF2-40B4-BE49-F238E27FC236}">
                  <a16:creationId xmlns:a16="http://schemas.microsoft.com/office/drawing/2014/main" id="{ADDE07F9-0959-6792-79A6-6CB9BF92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056"/>
              <a:ext cx="1632" cy="480"/>
            </a:xfrm>
            <a:prstGeom prst="leftArrow">
              <a:avLst>
                <a:gd name="adj1" fmla="val 50000"/>
                <a:gd name="adj2" fmla="val 85000"/>
              </a:avLst>
            </a:prstGeom>
            <a:solidFill>
              <a:srgbClr val="FF6600">
                <a:alpha val="50195"/>
              </a:srgbClr>
            </a:solidFill>
            <a:ln w="12700">
              <a:solidFill>
                <a:srgbClr val="CF0E3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it-IT" altLang="it-IT">
                <a:latin typeface="Calibri" panose="020F0502020204030204" pitchFamily="34" charset="0"/>
              </a:endParaRPr>
            </a:p>
          </p:txBody>
        </p:sp>
        <p:sp>
          <p:nvSpPr>
            <p:cNvPr id="61452" name="Text Box 10">
              <a:extLst>
                <a:ext uri="{FF2B5EF4-FFF2-40B4-BE49-F238E27FC236}">
                  <a16:creationId xmlns:a16="http://schemas.microsoft.com/office/drawing/2014/main" id="{BF91CCC9-7AD7-7199-E89D-D80F833A5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1152"/>
              <a:ext cx="1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000">
                  <a:latin typeface="Calibri" panose="020F0502020204030204" pitchFamily="34" charset="0"/>
                </a:rPr>
                <a:t>errore casuale</a:t>
              </a:r>
            </a:p>
          </p:txBody>
        </p:sp>
      </p:grpSp>
      <p:sp>
        <p:nvSpPr>
          <p:cNvPr id="61445" name="Text Box 16">
            <a:extLst>
              <a:ext uri="{FF2B5EF4-FFF2-40B4-BE49-F238E27FC236}">
                <a16:creationId xmlns:a16="http://schemas.microsoft.com/office/drawing/2014/main" id="{D6FF4F99-282E-6028-BBE4-8F094C1151BF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1409700" y="1324212"/>
            <a:ext cx="461665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it-IT" sz="1800" dirty="0" err="1">
                <a:latin typeface="Calibri" panose="020F0502020204030204" pitchFamily="34" charset="0"/>
              </a:rPr>
              <a:t>massa</a:t>
            </a:r>
            <a:r>
              <a:rPr lang="en-US" altLang="it-IT" sz="1800" dirty="0">
                <a:latin typeface="Calibri" panose="020F0502020204030204" pitchFamily="34" charset="0"/>
              </a:rPr>
              <a:t> (g) di </a:t>
            </a:r>
            <a:r>
              <a:rPr lang="en-US" altLang="it-IT" sz="1800" dirty="0" err="1">
                <a:latin typeface="Calibri" panose="020F0502020204030204" pitchFamily="34" charset="0"/>
              </a:rPr>
              <a:t>acqua</a:t>
            </a:r>
            <a:endParaRPr lang="en-US" altLang="it-IT" sz="1800" dirty="0">
              <a:latin typeface="Calibri" panose="020F050202020403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1B353D5B-F352-6D66-124E-102E3F64ED8C}"/>
              </a:ext>
            </a:extLst>
          </p:cNvPr>
          <p:cNvGrpSpPr/>
          <p:nvPr/>
        </p:nvGrpSpPr>
        <p:grpSpPr>
          <a:xfrm>
            <a:off x="903559" y="1406526"/>
            <a:ext cx="3581400" cy="2511106"/>
            <a:chOff x="1285875" y="1490663"/>
            <a:chExt cx="3581400" cy="2511106"/>
          </a:xfrm>
        </p:grpSpPr>
        <p:pic>
          <p:nvPicPr>
            <p:cNvPr id="61444" name="Picture 3">
              <a:extLst>
                <a:ext uri="{FF2B5EF4-FFF2-40B4-BE49-F238E27FC236}">
                  <a16:creationId xmlns:a16="http://schemas.microsoft.com/office/drawing/2014/main" id="{13D54B76-AAC9-DCF5-C806-443382811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857" r="49188"/>
            <a:stretch>
              <a:fillRect/>
            </a:stretch>
          </p:blipFill>
          <p:spPr bwMode="auto">
            <a:xfrm>
              <a:off x="1285875" y="1490663"/>
              <a:ext cx="35814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46" name="Text Box 18">
              <a:extLst>
                <a:ext uri="{FF2B5EF4-FFF2-40B4-BE49-F238E27FC236}">
                  <a16:creationId xmlns:a16="http://schemas.microsoft.com/office/drawing/2014/main" id="{A4FBEBA9-B46E-46E7-17C5-0370175B27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010" y="3632437"/>
              <a:ext cx="1752599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numero</a:t>
              </a:r>
              <a:r>
                <a:rPr lang="en-US" altLang="it-IT" sz="1800" dirty="0">
                  <a:latin typeface="Calibri" panose="020F0502020204030204" pitchFamily="34" charset="0"/>
                </a:rPr>
                <a:t> di prove</a:t>
              </a:r>
            </a:p>
          </p:txBody>
        </p: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11B2FBCD-E747-C0DB-7E16-AC50F9FFC716}"/>
              </a:ext>
            </a:extLst>
          </p:cNvPr>
          <p:cNvGrpSpPr/>
          <p:nvPr/>
        </p:nvGrpSpPr>
        <p:grpSpPr>
          <a:xfrm>
            <a:off x="4659043" y="3540510"/>
            <a:ext cx="3467100" cy="2433366"/>
            <a:chOff x="4876800" y="3971925"/>
            <a:chExt cx="3467100" cy="2433366"/>
          </a:xfrm>
        </p:grpSpPr>
        <p:pic>
          <p:nvPicPr>
            <p:cNvPr id="61447" name="Picture 4">
              <a:extLst>
                <a:ext uri="{FF2B5EF4-FFF2-40B4-BE49-F238E27FC236}">
                  <a16:creationId xmlns:a16="http://schemas.microsoft.com/office/drawing/2014/main" id="{0ED19DF3-1424-2B6F-9BDE-C6329E5F1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10" t="55299"/>
            <a:stretch>
              <a:fillRect/>
            </a:stretch>
          </p:blipFill>
          <p:spPr bwMode="auto">
            <a:xfrm>
              <a:off x="4876800" y="3971925"/>
              <a:ext cx="3467100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48" name="Text Box 15">
              <a:extLst>
                <a:ext uri="{FF2B5EF4-FFF2-40B4-BE49-F238E27FC236}">
                  <a16:creationId xmlns:a16="http://schemas.microsoft.com/office/drawing/2014/main" id="{CF4B92AD-D03A-3A16-DC0E-1666C9FED1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4906912" y="4001769"/>
              <a:ext cx="461665" cy="18594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massa</a:t>
              </a:r>
              <a:r>
                <a:rPr lang="en-US" altLang="it-IT" sz="1800" dirty="0">
                  <a:latin typeface="Calibri" panose="020F0502020204030204" pitchFamily="34" charset="0"/>
                </a:rPr>
                <a:t> (g) di </a:t>
              </a:r>
              <a:r>
                <a:rPr lang="en-US" altLang="it-IT" sz="1800" dirty="0" err="1">
                  <a:latin typeface="Calibri" panose="020F0502020204030204" pitchFamily="34" charset="0"/>
                </a:rPr>
                <a:t>acqua</a:t>
              </a:r>
              <a:endParaRPr lang="en-US" altLang="it-IT" sz="1800" dirty="0">
                <a:latin typeface="Calibri" panose="020F0502020204030204" pitchFamily="34" charset="0"/>
              </a:endParaRPr>
            </a:p>
          </p:txBody>
        </p:sp>
        <p:sp>
          <p:nvSpPr>
            <p:cNvPr id="61449" name="Text Box 17">
              <a:extLst>
                <a:ext uri="{FF2B5EF4-FFF2-40B4-BE49-F238E27FC236}">
                  <a16:creationId xmlns:a16="http://schemas.microsoft.com/office/drawing/2014/main" id="{366C25DE-0DB7-6996-B3F9-D14102C021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5752" y="6035959"/>
              <a:ext cx="179387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it-IT" sz="1800" dirty="0" err="1">
                  <a:latin typeface="Calibri" panose="020F0502020204030204" pitchFamily="34" charset="0"/>
                </a:rPr>
                <a:t>numero</a:t>
              </a:r>
              <a:r>
                <a:rPr lang="en-US" altLang="it-IT" sz="1800" dirty="0">
                  <a:latin typeface="Calibri" panose="020F0502020204030204" pitchFamily="34" charset="0"/>
                </a:rPr>
                <a:t> di prove</a:t>
              </a:r>
            </a:p>
          </p:txBody>
        </p:sp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id="{D63853F6-719F-07CC-B043-B011DEC5E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52972"/>
            <a:ext cx="6191250" cy="950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rgbClr val="EF5847"/>
                </a:solidFill>
              </a:rPr>
              <a:t>Precisione e accuratezza in una taratura di laboratorio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47&quot;/&gt;&lt;/object&gt;&lt;object type=&quot;3&quot; unique_id=&quot;10005&quot;&gt;&lt;property id=&quot;20148&quot; value=&quot;5&quot;/&gt;&lt;property id=&quot;20300&quot; value=&quot;Slide 2 - &amp;quot;Keys to the Study of Chemistry&amp;quot;&quot;/&gt;&lt;property id=&quot;20307&quot; value=&quot;313&quot;/&gt;&lt;/object&gt;&lt;object type=&quot;3&quot; unique_id=&quot;10006&quot;&gt;&lt;property id=&quot;20148&quot; value=&quot;5&quot;/&gt;&lt;property id=&quot;20300&quot; value=&quot;Slide 3&quot;/&gt;&lt;property id=&quot;20307&quot; value=&quot;262&quot;/&gt;&lt;/object&gt;&lt;object type=&quot;3&quot; unique_id=&quot;10007&quot;&gt;&lt;property id=&quot;20148&quot; value=&quot;5&quot;/&gt;&lt;property id=&quot;20300&quot; value=&quot;Slide 4&quot;/&gt;&lt;property id=&quot;20307&quot; value=&quot;322&quot;/&gt;&lt;/object&gt;&lt;object type=&quot;3&quot; unique_id=&quot;10008&quot;&gt;&lt;property id=&quot;20148&quot; value=&quot;5&quot;/&gt;&lt;property id=&quot;20300&quot; value=&quot;Slide 5&quot;/&gt;&lt;property id=&quot;20307&quot; value=&quot;264&quot;/&gt;&lt;/object&gt;&lt;object type=&quot;3&quot; unique_id=&quot;10009&quot;&gt;&lt;property id=&quot;20148&quot; value=&quot;5&quot;/&gt;&lt;property id=&quot;20300&quot; value=&quot;Slide 6&quot;/&gt;&lt;property id=&quot;20307&quot; value=&quot;335&quot;/&gt;&lt;/object&gt;&lt;object type=&quot;3&quot; unique_id=&quot;10010&quot;&gt;&lt;property id=&quot;20148&quot; value=&quot;5&quot;/&gt;&lt;property id=&quot;20300&quot; value=&quot;Slide 7&quot;/&gt;&lt;property id=&quot;20307&quot; value=&quot;336&quot;/&gt;&lt;/object&gt;&lt;object type=&quot;3&quot; unique_id=&quot;10011&quot;&gt;&lt;property id=&quot;20148&quot; value=&quot;5&quot;/&gt;&lt;property id=&quot;20300&quot; value=&quot;Slide 8&quot;/&gt;&lt;property id=&quot;20307&quot; value=&quot;346&quot;/&gt;&lt;/object&gt;&lt;object type=&quot;3&quot; unique_id=&quot;10012&quot;&gt;&lt;property id=&quot;20148&quot; value=&quot;5&quot;/&gt;&lt;property id=&quot;20300&quot; value=&quot;Slide 9 - &amp;quot;Figure 1.2&amp;quot;&quot;/&gt;&lt;property id=&quot;20307&quot; value=&quot;307&quot;/&gt;&lt;/object&gt;&lt;object type=&quot;3&quot; unique_id=&quot;10013&quot;&gt;&lt;property id=&quot;20148&quot; value=&quot;5&quot;/&gt;&lt;property id=&quot;20300&quot; value=&quot;Slide 10&quot;/&gt;&lt;property id=&quot;20307&quot; value=&quot;326&quot;/&gt;&lt;/object&gt;&lt;object type=&quot;3&quot; unique_id=&quot;10014&quot;&gt;&lt;property id=&quot;20148&quot; value=&quot;5&quot;/&gt;&lt;property id=&quot;20300&quot; value=&quot;Slide 11&quot;/&gt;&lt;property id=&quot;20307&quot; value=&quot;337&quot;/&gt;&lt;/object&gt;&lt;object type=&quot;3&quot; unique_id=&quot;10015&quot;&gt;&lt;property id=&quot;20148&quot; value=&quot;5&quot;/&gt;&lt;property id=&quot;20300&quot; value=&quot;Slide 12&quot;/&gt;&lt;property id=&quot;20307&quot; value=&quot;344&quot;/&gt;&lt;/object&gt;&lt;object type=&quot;3&quot; unique_id=&quot;10016&quot;&gt;&lt;property id=&quot;20148&quot; value=&quot;5&quot;/&gt;&lt;property id=&quot;20300&quot; value=&quot;Slide 13&quot;/&gt;&lt;property id=&quot;20307&quot; value=&quot;341&quot;/&gt;&lt;/object&gt;&lt;object type=&quot;3&quot; unique_id=&quot;10017&quot;&gt;&lt;property id=&quot;20148&quot; value=&quot;5&quot;/&gt;&lt;property id=&quot;20300&quot; value=&quot;Slide 14&quot;/&gt;&lt;property id=&quot;20307&quot; value=&quot;342&quot;/&gt;&lt;/object&gt;&lt;object type=&quot;3&quot; unique_id=&quot;10018&quot;&gt;&lt;property id=&quot;20148&quot; value=&quot;5&quot;/&gt;&lt;property id=&quot;20300&quot; value=&quot;Slide 15&quot;/&gt;&lt;property id=&quot;20307&quot; value=&quot;343&quot;/&gt;&lt;/object&gt;&lt;object type=&quot;3&quot; unique_id=&quot;10019&quot;&gt;&lt;property id=&quot;20148&quot; value=&quot;5&quot;/&gt;&lt;property id=&quot;20300&quot; value=&quot;Slide 16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340&quot;/&gt;&lt;/object&gt;&lt;object type=&quot;3&quot; unique_id=&quot;10021&quot;&gt;&lt;property id=&quot;20148&quot; value=&quot;5&quot;/&gt;&lt;property id=&quot;20300&quot; value=&quot;Slide 18&quot;/&gt;&lt;property id=&quot;20307&quot; value=&quot;327&quot;/&gt;&lt;/object&gt;&lt;object type=&quot;3&quot; unique_id=&quot;10022&quot;&gt;&lt;property id=&quot;20148&quot; value=&quot;5&quot;/&gt;&lt;property id=&quot;20300&quot; value=&quot;Slide 19&quot;/&gt;&lt;property id=&quot;20307&quot; value=&quot;279&quot;/&gt;&lt;/object&gt;&lt;object type=&quot;3&quot; unique_id=&quot;10023&quot;&gt;&lt;property id=&quot;20148&quot; value=&quot;5&quot;/&gt;&lt;property id=&quot;20300&quot; value=&quot;Slide 20&quot;/&gt;&lt;property id=&quot;20307&quot; value=&quot;280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7&quot;/&gt;&lt;/object&gt;&lt;object type=&quot;3&quot; unique_id=&quot;10026&quot;&gt;&lt;property id=&quot;20148&quot; value=&quot;5&quot;/&gt;&lt;property id=&quot;20300&quot; value=&quot;Slide 23&quot;/&gt;&lt;property id=&quot;20307&quot; value=&quot;328&quot;/&gt;&lt;/object&gt;&lt;object type=&quot;3&quot; unique_id=&quot;10027&quot;&gt;&lt;property id=&quot;20148&quot; value=&quot;5&quot;/&gt;&lt;property id=&quot;20300&quot; value=&quot;Slide 24&quot;/&gt;&lt;property id=&quot;20307&quot; value=&quot;345&quot;/&gt;&lt;/object&gt;&lt;object type=&quot;3&quot; unique_id=&quot;10028&quot;&gt;&lt;property id=&quot;20148&quot; value=&quot;5&quot;/&gt;&lt;property id=&quot;20300&quot; value=&quot;Slide 25&quot;/&gt;&lt;property id=&quot;20307&quot; value=&quot;314&quot;/&gt;&lt;/object&gt;&lt;object type=&quot;3&quot; unique_id=&quot;10029&quot;&gt;&lt;property id=&quot;20148&quot; value=&quot;5&quot;/&gt;&lt;property id=&quot;20300&quot; value=&quot;Slide 26&quot;/&gt;&lt;property id=&quot;20307&quot; value=&quot;329&quot;/&gt;&lt;/object&gt;&lt;object type=&quot;3&quot; unique_id=&quot;10030&quot;&gt;&lt;property id=&quot;20148&quot; value=&quot;5&quot;/&gt;&lt;property id=&quot;20300&quot; value=&quot;Slide 27&quot;/&gt;&lt;property id=&quot;20307&quot; value=&quot;321&quot;/&gt;&lt;/object&gt;&lt;object type=&quot;3&quot; unique_id=&quot;10031&quot;&gt;&lt;property id=&quot;20148&quot; value=&quot;5&quot;/&gt;&lt;property id=&quot;20300&quot; value=&quot;Slide 28&quot;/&gt;&lt;property id=&quot;20307&quot; value=&quot;297&quot;/&gt;&lt;/object&gt;&lt;object type=&quot;3&quot; unique_id=&quot;10032&quot;&gt;&lt;property id=&quot;20148&quot; value=&quot;5&quot;/&gt;&lt;property id=&quot;20300&quot; value=&quot;Slide 29&quot;/&gt;&lt;property id=&quot;20307&quot; value=&quot;298&quot;/&gt;&lt;/object&gt;&lt;object type=&quot;3&quot; unique_id=&quot;10033&quot;&gt;&lt;property id=&quot;20148&quot; value=&quot;5&quot;/&gt;&lt;property id=&quot;20300&quot; value=&quot;Slide 30&quot;/&gt;&lt;property id=&quot;20307&quot; value=&quot;299&quot;/&gt;&lt;/object&gt;&lt;object type=&quot;3&quot; unique_id=&quot;10034&quot;&gt;&lt;property id=&quot;20148&quot; value=&quot;5&quot;/&gt;&lt;property id=&quot;20300&quot; value=&quot;Slide 31&quot;/&gt;&lt;property id=&quot;20307&quot; value=&quot;300&quot;/&gt;&lt;/object&gt;&lt;object type=&quot;3&quot; unique_id=&quot;10035&quot;&gt;&lt;property id=&quot;20148&quot; value=&quot;5&quot;/&gt;&lt;property id=&quot;20300&quot; value=&quot;Slide 32&quot;/&gt;&lt;property id=&quot;20307&quot; value=&quot;301&quot;/&gt;&lt;/object&gt;&lt;object type=&quot;3&quot; unique_id=&quot;10036&quot;&gt;&lt;property id=&quot;20148&quot; value=&quot;5&quot;/&gt;&lt;property id=&quot;20300&quot; value=&quot;Slide 33&quot;/&gt;&lt;property id=&quot;20307&quot; value=&quot;332&quot;/&gt;&lt;/object&gt;&lt;object type=&quot;3&quot; unique_id=&quot;10037&quot;&gt;&lt;property id=&quot;20148&quot; value=&quot;5&quot;/&gt;&lt;property id=&quot;20300&quot; value=&quot;Slide 34&quot;/&gt;&lt;property id=&quot;20307&quot; value=&quot;303&quot;/&gt;&lt;/object&gt;&lt;object type=&quot;3&quot; unique_id=&quot;10038&quot;&gt;&lt;property id=&quot;20148&quot; value=&quot;5&quot;/&gt;&lt;property id=&quot;20300&quot; value=&quot;Slide 35&quot;/&gt;&lt;property id=&quot;20307&quot; value=&quot;311&quot;/&gt;&lt;/object&gt;&lt;object type=&quot;3&quot; unique_id=&quot;10039&quot;&gt;&lt;property id=&quot;20148&quot; value=&quot;5&quot;/&gt;&lt;property id=&quot;20300&quot; value=&quot;Slide 36&quot;/&gt;&lt;property id=&quot;20307&quot; value=&quot;304&quot;/&gt;&lt;/object&gt;&lt;object type=&quot;3&quot; unique_id=&quot;10040&quot;&gt;&lt;property id=&quot;20148&quot; value=&quot;5&quot;/&gt;&lt;property id=&quot;20300&quot; value=&quot;Slide 37&quot;/&gt;&lt;property id=&quot;20307&quot; value=&quot;331&quot;/&gt;&lt;/object&gt;&lt;object type=&quot;3&quot; unique_id=&quot;10041&quot;&gt;&lt;property id=&quot;20148&quot; value=&quot;5&quot;/&gt;&lt;property id=&quot;20300&quot; value=&quot;Slide 38&quot;/&gt;&lt;property id=&quot;20307&quot; value=&quot;330&quot;/&gt;&lt;/object&gt;&lt;object type=&quot;3&quot; unique_id=&quot;10042&quot;&gt;&lt;property id=&quot;20148&quot; value=&quot;5&quot;/&gt;&lt;property id=&quot;20300&quot; value=&quot;Slide 39&quot;/&gt;&lt;property id=&quot;20307&quot; value=&quot;305&quot;/&gt;&lt;/object&gt;&lt;object type=&quot;3&quot; unique_id=&quot;10043&quot;&gt;&lt;property id=&quot;20148&quot; value=&quot;5&quot;/&gt;&lt;property id=&quot;20300&quot; value=&quot;Slide 40 - &amp;quot;Figure 1.16&amp;quot;&quot;/&gt;&lt;property id=&quot;20307&quot; value=&quot;309&quot;/&gt;&lt;/object&gt;&lt;object type=&quot;3&quot; unique_id=&quot;10044&quot;&gt;&lt;property id=&quot;20148&quot; value=&quot;5&quot;/&gt;&lt;property id=&quot;20300&quot; value=&quot;Slide 41&quot;/&gt;&lt;property id=&quot;20307&quot; value=&quot;316&quot;/&gt;&lt;/object&gt;&lt;/object&gt;&lt;/object&gt;&lt;/database&gt;"/>
  <p:tag name="PREVIOUS_ACTIVE_SLIDE" val="363"/>
</p:tagLst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13758</TotalTime>
  <Pages>51</Pages>
  <Words>1890</Words>
  <Application>Microsoft Office PowerPoint</Application>
  <PresentationFormat>Presentazione su schermo (4:3)</PresentationFormat>
  <Paragraphs>260</Paragraphs>
  <Slides>38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2" baseType="lpstr">
      <vt:lpstr>Arial</vt:lpstr>
      <vt:lpstr>Calibri</vt:lpstr>
      <vt:lpstr>That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Cal Poly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Welcome to CHEMISTRY !!!</dc:title>
  <dc:subject>Chapter #1 Silberberg book</dc:subject>
  <dc:creator>First M. Last</dc:creator>
  <cp:lastModifiedBy>Natale, Luigi</cp:lastModifiedBy>
  <cp:revision>465</cp:revision>
  <cp:lastPrinted>2004-07-19T21:12:49Z</cp:lastPrinted>
  <dcterms:created xsi:type="dcterms:W3CDTF">2001-09-19T23:58:03Z</dcterms:created>
  <dcterms:modified xsi:type="dcterms:W3CDTF">2023-01-19T16:07:18Z</dcterms:modified>
</cp:coreProperties>
</file>