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57" r:id="rId6"/>
    <p:sldId id="258" r:id="rId7"/>
    <p:sldId id="264" r:id="rId8"/>
    <p:sldId id="259" r:id="rId9"/>
    <p:sldId id="260" r:id="rId10"/>
    <p:sldId id="265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AF3B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AEA1B-E4BF-493D-8961-EA00310E4138}" v="1" dt="2022-12-12T10:25:54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bede, Nazreth" userId="015395a0-37a0-40f3-882f-69f1a399720b" providerId="ADAL" clId="{2EEAEA1B-E4BF-493D-8961-EA00310E4138}"/>
    <pc:docChg chg="addSld delSld modSld">
      <pc:chgData name="Kebede, Nazreth" userId="015395a0-37a0-40f3-882f-69f1a399720b" providerId="ADAL" clId="{2EEAEA1B-E4BF-493D-8961-EA00310E4138}" dt="2022-12-12T10:29:03.468" v="42" actId="47"/>
      <pc:docMkLst>
        <pc:docMk/>
      </pc:docMkLst>
      <pc:sldChg chg="addSp modSp mod">
        <pc:chgData name="Kebede, Nazreth" userId="015395a0-37a0-40f3-882f-69f1a399720b" providerId="ADAL" clId="{2EEAEA1B-E4BF-493D-8961-EA00310E4138}" dt="2022-12-12T10:25:58.165" v="12" actId="1076"/>
        <pc:sldMkLst>
          <pc:docMk/>
          <pc:sldMk cId="902636668" sldId="257"/>
        </pc:sldMkLst>
        <pc:grpChg chg="add mod">
          <ac:chgData name="Kebede, Nazreth" userId="015395a0-37a0-40f3-882f-69f1a399720b" providerId="ADAL" clId="{2EEAEA1B-E4BF-493D-8961-EA00310E4138}" dt="2022-12-12T10:25:58.165" v="12" actId="1076"/>
          <ac:grpSpMkLst>
            <pc:docMk/>
            <pc:sldMk cId="902636668" sldId="257"/>
            <ac:grpSpMk id="6" creationId="{755B8F71-17D9-33D6-2CED-83F34E57B408}"/>
          </ac:grpSpMkLst>
        </pc:grpChg>
        <pc:picChg chg="add mod">
          <ac:chgData name="Kebede, Nazreth" userId="015395a0-37a0-40f3-882f-69f1a399720b" providerId="ADAL" clId="{2EEAEA1B-E4BF-493D-8961-EA00310E4138}" dt="2022-12-12T10:25:54.493" v="11" actId="164"/>
          <ac:picMkLst>
            <pc:docMk/>
            <pc:sldMk cId="902636668" sldId="257"/>
            <ac:picMk id="3" creationId="{8F5CDB75-6E8F-F08E-6924-0CFD2799E14B}"/>
          </ac:picMkLst>
        </pc:picChg>
        <pc:picChg chg="add mod">
          <ac:chgData name="Kebede, Nazreth" userId="015395a0-37a0-40f3-882f-69f1a399720b" providerId="ADAL" clId="{2EEAEA1B-E4BF-493D-8961-EA00310E4138}" dt="2022-12-12T10:25:54.493" v="11" actId="164"/>
          <ac:picMkLst>
            <pc:docMk/>
            <pc:sldMk cId="902636668" sldId="257"/>
            <ac:picMk id="5" creationId="{AA7476C3-F184-1FD1-3EA1-62DAB50CDD8A}"/>
          </ac:picMkLst>
        </pc:picChg>
      </pc:sldChg>
      <pc:sldChg chg="addSp modSp mod">
        <pc:chgData name="Kebede, Nazreth" userId="015395a0-37a0-40f3-882f-69f1a399720b" providerId="ADAL" clId="{2EEAEA1B-E4BF-493D-8961-EA00310E4138}" dt="2022-12-12T10:26:28.223" v="17" actId="1076"/>
        <pc:sldMkLst>
          <pc:docMk/>
          <pc:sldMk cId="3668348876" sldId="258"/>
        </pc:sldMkLst>
        <pc:picChg chg="add mod">
          <ac:chgData name="Kebede, Nazreth" userId="015395a0-37a0-40f3-882f-69f1a399720b" providerId="ADAL" clId="{2EEAEA1B-E4BF-493D-8961-EA00310E4138}" dt="2022-12-12T10:26:28.223" v="17" actId="1076"/>
          <ac:picMkLst>
            <pc:docMk/>
            <pc:sldMk cId="3668348876" sldId="258"/>
            <ac:picMk id="3" creationId="{4E2960AE-F748-F937-49D0-7F1E0A0B44DC}"/>
          </ac:picMkLst>
        </pc:picChg>
      </pc:sldChg>
      <pc:sldChg chg="addSp modSp new mod">
        <pc:chgData name="Kebede, Nazreth" userId="015395a0-37a0-40f3-882f-69f1a399720b" providerId="ADAL" clId="{2EEAEA1B-E4BF-493D-8961-EA00310E4138}" dt="2022-12-12T10:27:31.023" v="28" actId="1076"/>
        <pc:sldMkLst>
          <pc:docMk/>
          <pc:sldMk cId="1578153079" sldId="259"/>
        </pc:sldMkLst>
        <pc:picChg chg="add mod">
          <ac:chgData name="Kebede, Nazreth" userId="015395a0-37a0-40f3-882f-69f1a399720b" providerId="ADAL" clId="{2EEAEA1B-E4BF-493D-8961-EA00310E4138}" dt="2022-12-12T10:27:31.023" v="28" actId="1076"/>
          <ac:picMkLst>
            <pc:docMk/>
            <pc:sldMk cId="1578153079" sldId="259"/>
            <ac:picMk id="3" creationId="{72BA2808-6216-7616-E8A5-EF5CED5433C4}"/>
          </ac:picMkLst>
        </pc:picChg>
      </pc:sldChg>
      <pc:sldChg chg="addSp modSp new mod">
        <pc:chgData name="Kebede, Nazreth" userId="015395a0-37a0-40f3-882f-69f1a399720b" providerId="ADAL" clId="{2EEAEA1B-E4BF-493D-8961-EA00310E4138}" dt="2022-12-12T10:28:46.660" v="40" actId="14100"/>
        <pc:sldMkLst>
          <pc:docMk/>
          <pc:sldMk cId="1312196494" sldId="260"/>
        </pc:sldMkLst>
        <pc:picChg chg="add mod">
          <ac:chgData name="Kebede, Nazreth" userId="015395a0-37a0-40f3-882f-69f1a399720b" providerId="ADAL" clId="{2EEAEA1B-E4BF-493D-8961-EA00310E4138}" dt="2022-12-12T10:28:23.426" v="36" actId="14100"/>
          <ac:picMkLst>
            <pc:docMk/>
            <pc:sldMk cId="1312196494" sldId="260"/>
            <ac:picMk id="3" creationId="{0E80DA57-90F0-F043-6934-4309BE25F1B4}"/>
          </ac:picMkLst>
        </pc:picChg>
        <pc:picChg chg="add mod">
          <ac:chgData name="Kebede, Nazreth" userId="015395a0-37a0-40f3-882f-69f1a399720b" providerId="ADAL" clId="{2EEAEA1B-E4BF-493D-8961-EA00310E4138}" dt="2022-12-12T10:28:46.660" v="40" actId="14100"/>
          <ac:picMkLst>
            <pc:docMk/>
            <pc:sldMk cId="1312196494" sldId="260"/>
            <ac:picMk id="5" creationId="{C3E0B553-B3E1-315A-E5BF-DC7695009AE1}"/>
          </ac:picMkLst>
        </pc:picChg>
      </pc:sldChg>
      <pc:sldChg chg="new del">
        <pc:chgData name="Kebede, Nazreth" userId="015395a0-37a0-40f3-882f-69f1a399720b" providerId="ADAL" clId="{2EEAEA1B-E4BF-493D-8961-EA00310E4138}" dt="2022-12-12T10:29:01.881" v="41" actId="47"/>
        <pc:sldMkLst>
          <pc:docMk/>
          <pc:sldMk cId="4116600282" sldId="261"/>
        </pc:sldMkLst>
      </pc:sldChg>
      <pc:sldChg chg="new del">
        <pc:chgData name="Kebede, Nazreth" userId="015395a0-37a0-40f3-882f-69f1a399720b" providerId="ADAL" clId="{2EEAEA1B-E4BF-493D-8961-EA00310E4138}" dt="2022-12-12T10:29:03.468" v="42" actId="47"/>
        <pc:sldMkLst>
          <pc:docMk/>
          <pc:sldMk cId="508047322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191999" cy="461665"/>
          </a:xfrm>
          <a:prstGeom prst="rect">
            <a:avLst/>
          </a:prstGeom>
          <a:solidFill>
            <a:srgbClr val="00B6A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1. Psicologia dello sviluppo: temi e contesti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43C91DA-CA52-2A3D-DA84-9A14BE5B7D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9786" y="-1121"/>
            <a:ext cx="1462214" cy="2061696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00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00B6A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39981"/>
            <a:ext cx="610869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PSICOLOGIA DELLO SVILUPPO, 2ED</a:t>
            </a:r>
            <a:b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</a:t>
            </a:r>
            <a:r>
              <a:rPr lang="en-GB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Leman, </a:t>
            </a:r>
            <a:r>
              <a:rPr lang="en-GB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Bremner</a:t>
            </a:r>
            <a:r>
              <a:rPr lang="en-GB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Parke e </a:t>
            </a:r>
            <a:r>
              <a:rPr lang="en-GB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Gauvain</a:t>
            </a:r>
            <a:r>
              <a:rPr lang="en-GB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a </a:t>
            </a:r>
            <a:r>
              <a:rPr lang="en-GB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cura</a:t>
            </a:r>
            <a:r>
              <a:rPr lang="en-GB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di Sulla, Traverso e </a:t>
            </a:r>
            <a:r>
              <a:rPr lang="en-GB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Versari</a:t>
            </a:r>
            <a:endParaRPr lang="it-IT" altLang="it-IT" sz="1100" b="1" u="none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1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1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6625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43" userDrawn="1">
          <p15:clr>
            <a:srgbClr val="F26B43"/>
          </p15:clr>
        </p15:guide>
        <p15:guide id="6" pos="937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74" userDrawn="1">
          <p15:clr>
            <a:srgbClr val="F26B43"/>
          </p15:clr>
        </p15:guide>
        <p15:guide id="11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E6FC3F7-A43C-9F81-DA65-9956E2301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139" y="908050"/>
            <a:ext cx="3575861" cy="504190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7BB242"/>
                </a:solidFill>
                <a:latin typeface="+mj-lt"/>
              </a:rPr>
              <a:t>Capitolo 1</a:t>
            </a:r>
            <a:br>
              <a:rPr lang="it-IT" sz="4800" dirty="0">
                <a:solidFill>
                  <a:srgbClr val="7BB242"/>
                </a:solidFill>
                <a:latin typeface="+mj-lt"/>
              </a:rPr>
            </a:br>
            <a:br>
              <a:rPr lang="it-IT" sz="4800" dirty="0">
                <a:solidFill>
                  <a:srgbClr val="7BB242"/>
                </a:solidFill>
                <a:latin typeface="+mj-lt"/>
              </a:rPr>
            </a:br>
            <a:r>
              <a:rPr lang="it-IT" altLang="it-IT" sz="4800" dirty="0">
                <a:solidFill>
                  <a:srgbClr val="7BB242"/>
                </a:solidFill>
                <a:latin typeface="+mj-lt"/>
              </a:rPr>
              <a:t>Psicologia </a:t>
            </a:r>
          </a:p>
          <a:p>
            <a:pPr algn="ctr"/>
            <a:r>
              <a:rPr lang="it-IT" altLang="it-IT" sz="4800" dirty="0">
                <a:solidFill>
                  <a:srgbClr val="7BB242"/>
                </a:solidFill>
                <a:latin typeface="+mj-lt"/>
              </a:rPr>
              <a:t>dello sviluppo: </a:t>
            </a:r>
          </a:p>
          <a:p>
            <a:pPr algn="ctr"/>
            <a:r>
              <a:rPr lang="it-IT" altLang="it-IT" sz="4800" dirty="0">
                <a:solidFill>
                  <a:srgbClr val="7BB242"/>
                </a:solidFill>
                <a:latin typeface="+mj-lt"/>
              </a:rPr>
              <a:t>temi e contesti</a:t>
            </a:r>
            <a:endParaRPr lang="it-IT" sz="4800" dirty="0">
              <a:solidFill>
                <a:srgbClr val="7BB24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50863" y="2521059"/>
            <a:ext cx="110902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Ambito di studio che cerca di comprendere e spiegare il </a:t>
            </a:r>
            <a:r>
              <a:rPr lang="it-IT" sz="2800" b="1" dirty="0"/>
              <a:t>cambiamento</a:t>
            </a:r>
            <a:r>
              <a:rPr lang="it-IT" sz="2800" dirty="0"/>
              <a:t> delle capacità cognitive, emotive e sociali nei seguenti modi: (1) descrivendo le variazioni dei comportamenti osservati nell’essere umano; (2) scoprendo i processi che vi stanno alla base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487488" y="823970"/>
            <a:ext cx="9217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Psicologia dello sviluppo</a:t>
            </a:r>
          </a:p>
        </p:txBody>
      </p:sp>
    </p:spTree>
    <p:extLst>
      <p:ext uri="{BB962C8B-B14F-4D97-AF65-F5344CB8AC3E}">
        <p14:creationId xmlns:p14="http://schemas.microsoft.com/office/powerpoint/2010/main" val="279767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50863" y="2060575"/>
            <a:ext cx="110902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Nel corso degli studi sullo sviluppo, gli scienziati e le scienziate hanno dibattuto rispetto ad alcune domande chiave, tra cui:</a:t>
            </a:r>
          </a:p>
          <a:p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Natura</a:t>
            </a:r>
            <a:r>
              <a:rPr kumimoji="0" lang="it-IT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vs cultura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it-IT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aseline="0" dirty="0">
                <a:solidFill>
                  <a:prstClr val="black"/>
                </a:solidFill>
              </a:rPr>
              <a:t>Continuità</a:t>
            </a:r>
            <a:r>
              <a:rPr lang="it-IT" sz="2400" dirty="0">
                <a:solidFill>
                  <a:prstClr val="black"/>
                </a:solidFill>
              </a:rPr>
              <a:t> vs discontinuità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Periodi</a:t>
            </a:r>
            <a:r>
              <a:rPr kumimoji="0" lang="it-IT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critici vs periodi sensibili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it-IT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aseline="0" dirty="0">
                <a:solidFill>
                  <a:prstClr val="black"/>
                </a:solidFill>
              </a:rPr>
              <a:t>Dominio-generale</a:t>
            </a:r>
            <a:r>
              <a:rPr lang="it-IT" sz="2400" dirty="0">
                <a:solidFill>
                  <a:prstClr val="black"/>
                </a:solidFill>
              </a:rPr>
              <a:t> vs dominio-specifico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148F1C1-187E-D05A-A88E-6558E569FC14}"/>
              </a:ext>
            </a:extLst>
          </p:cNvPr>
          <p:cNvSpPr txBox="1"/>
          <p:nvPr/>
        </p:nvSpPr>
        <p:spPr>
          <a:xfrm>
            <a:off x="1487488" y="823970"/>
            <a:ext cx="9217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Temi dello sviluppo</a:t>
            </a:r>
          </a:p>
        </p:txBody>
      </p:sp>
    </p:spTree>
    <p:extLst>
      <p:ext uri="{BB962C8B-B14F-4D97-AF65-F5344CB8AC3E}">
        <p14:creationId xmlns:p14="http://schemas.microsoft.com/office/powerpoint/2010/main" val="30122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50863" y="2060575"/>
            <a:ext cx="110902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Il dibattito che cerca di stabilire se lo sviluppo sia influenzato prima di tutto dalla natura o dalla cultura</a:t>
            </a:r>
          </a:p>
          <a:p>
            <a:pPr>
              <a:buFontTx/>
              <a:buChar char="-"/>
            </a:pPr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Natura:</a:t>
            </a:r>
            <a:r>
              <a:rPr lang="it-IT" sz="2800" dirty="0"/>
              <a:t> l’eredità biologica di un organismo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Cultura:</a:t>
            </a:r>
            <a:r>
              <a:rPr lang="it-IT" sz="2800" dirty="0"/>
              <a:t> le influenze ambientali a cui è esposto un individuo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CF98816-EE3D-77B8-1D7E-ADC1CF2C845E}"/>
              </a:ext>
            </a:extLst>
          </p:cNvPr>
          <p:cNvSpPr txBox="1"/>
          <p:nvPr/>
        </p:nvSpPr>
        <p:spPr>
          <a:xfrm>
            <a:off x="1487488" y="823970"/>
            <a:ext cx="9217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Natura vs Cultura</a:t>
            </a:r>
          </a:p>
        </p:txBody>
      </p:sp>
    </p:spTree>
    <p:extLst>
      <p:ext uri="{BB962C8B-B14F-4D97-AF65-F5344CB8AC3E}">
        <p14:creationId xmlns:p14="http://schemas.microsoft.com/office/powerpoint/2010/main" val="345422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755B8F71-17D9-33D6-2CED-83F34E57B408}"/>
              </a:ext>
            </a:extLst>
          </p:cNvPr>
          <p:cNvGrpSpPr/>
          <p:nvPr/>
        </p:nvGrpSpPr>
        <p:grpSpPr>
          <a:xfrm>
            <a:off x="2190750" y="610894"/>
            <a:ext cx="7810500" cy="5636212"/>
            <a:chOff x="1231901" y="749665"/>
            <a:chExt cx="7810500" cy="5636212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F5CDB75-6E8F-F08E-6924-0CFD2799E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1901" y="749665"/>
              <a:ext cx="7810500" cy="3253300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A7476C3-F184-1FD1-3EA1-62DAB50CD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6240" y="4145205"/>
              <a:ext cx="4640580" cy="2240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E2960AE-F748-F937-49D0-7F1E0A0B4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08" y="1423256"/>
            <a:ext cx="10060305" cy="401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4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64886" y="2069367"/>
            <a:ext cx="110762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it-IT" sz="2400" b="1" dirty="0"/>
              <a:t>Prime esperienze vs Esperienze successive</a:t>
            </a:r>
          </a:p>
          <a:p>
            <a:pPr algn="just">
              <a:spcBef>
                <a:spcPts val="1200"/>
              </a:spcBef>
            </a:pPr>
            <a:r>
              <a:rPr lang="it-IT" sz="2400" dirty="0"/>
              <a:t>Il problema relativo alla domanda se le prime esperienze (specialmente nella prima infanzia) o quelle successive sono il fattore determinante nello sviluppo infantile</a:t>
            </a:r>
          </a:p>
          <a:p>
            <a:pPr algn="just">
              <a:spcBef>
                <a:spcPts val="1200"/>
              </a:spcBef>
            </a:pPr>
            <a:endParaRPr lang="it-IT" sz="2400" dirty="0"/>
          </a:p>
          <a:p>
            <a:pPr algn="just">
              <a:spcBef>
                <a:spcPts val="1200"/>
              </a:spcBef>
            </a:pPr>
            <a:r>
              <a:rPr lang="it-IT" sz="2400" dirty="0"/>
              <a:t>Questo dibattito continua a essere motivo di accesi dibattiti tra gli studiosi dello sviluppo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455D9D6-CB40-5313-27C3-551F06BFC18C}"/>
              </a:ext>
            </a:extLst>
          </p:cNvPr>
          <p:cNvSpPr txBox="1"/>
          <p:nvPr/>
        </p:nvSpPr>
        <p:spPr>
          <a:xfrm>
            <a:off x="1487488" y="823970"/>
            <a:ext cx="9217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Periodi critici vs Periodi sensibili</a:t>
            </a:r>
          </a:p>
        </p:txBody>
      </p:sp>
    </p:spTree>
    <p:extLst>
      <p:ext uri="{BB962C8B-B14F-4D97-AF65-F5344CB8AC3E}">
        <p14:creationId xmlns:p14="http://schemas.microsoft.com/office/powerpoint/2010/main" val="2195885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2BA2808-6216-7616-E8A5-EF5CED543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66"/>
          <a:stretch/>
        </p:blipFill>
        <p:spPr>
          <a:xfrm rot="16200000">
            <a:off x="309599" y="1743029"/>
            <a:ext cx="3774402" cy="378753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70B04B-BA12-A143-5A2D-3B30F7931D84}"/>
              </a:ext>
            </a:extLst>
          </p:cNvPr>
          <p:cNvSpPr txBox="1">
            <a:spLocks/>
          </p:cNvSpPr>
          <p:nvPr/>
        </p:nvSpPr>
        <p:spPr>
          <a:xfrm>
            <a:off x="5370786" y="2060575"/>
            <a:ext cx="6270352" cy="40456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/>
              <a:t>Studio </a:t>
            </a:r>
            <a:r>
              <a:rPr lang="en-US" sz="2000" dirty="0" err="1"/>
              <a:t>longitudinale</a:t>
            </a:r>
            <a:r>
              <a:rPr lang="en-US" sz="2000" dirty="0"/>
              <a:t> </a:t>
            </a:r>
            <a:r>
              <a:rPr lang="en-US" sz="2000" dirty="0" err="1"/>
              <a:t>volto</a:t>
            </a:r>
            <a:r>
              <a:rPr lang="en-US" sz="2000" dirty="0"/>
              <a:t> a </a:t>
            </a:r>
            <a:r>
              <a:rPr lang="en-US" sz="2000" dirty="0" err="1"/>
              <a:t>valutare</a:t>
            </a:r>
            <a:r>
              <a:rPr lang="en-US" sz="2000" dirty="0"/>
              <a:t> lo </a:t>
            </a:r>
            <a:r>
              <a:rPr lang="en-US" sz="2000" dirty="0" err="1"/>
              <a:t>sviluppo</a:t>
            </a:r>
            <a:r>
              <a:rPr lang="en-US" sz="2000" dirty="0"/>
              <a:t> di bambini </a:t>
            </a:r>
            <a:r>
              <a:rPr lang="en-US" sz="2000" dirty="0" err="1"/>
              <a:t>rumeni</a:t>
            </a:r>
            <a:r>
              <a:rPr lang="en-US" sz="2000" dirty="0"/>
              <a:t> </a:t>
            </a:r>
            <a:r>
              <a:rPr lang="en-US" sz="2000" dirty="0" err="1"/>
              <a:t>adottati</a:t>
            </a:r>
            <a:r>
              <a:rPr lang="en-US" sz="2000" dirty="0"/>
              <a:t> in UK </a:t>
            </a:r>
            <a:r>
              <a:rPr lang="en-US" sz="2000" dirty="0" err="1"/>
              <a:t>nei</a:t>
            </a:r>
            <a:r>
              <a:rPr lang="en-US" sz="2000" dirty="0"/>
              <a:t> primo anni ‘90</a:t>
            </a:r>
          </a:p>
          <a:p>
            <a:pPr algn="just"/>
            <a:r>
              <a:rPr lang="en-US" sz="2000" dirty="0" err="1"/>
              <a:t>Deprivazione</a:t>
            </a:r>
            <a:r>
              <a:rPr lang="en-US" sz="2000" dirty="0"/>
              <a:t> </a:t>
            </a:r>
            <a:r>
              <a:rPr lang="en-US" sz="2000" dirty="0" err="1"/>
              <a:t>negli</a:t>
            </a:r>
            <a:r>
              <a:rPr lang="en-US" sz="2000" dirty="0"/>
              <a:t> </a:t>
            </a:r>
            <a:r>
              <a:rPr lang="en-US" sz="2000" dirty="0" err="1"/>
              <a:t>orfanotrofi</a:t>
            </a:r>
            <a:r>
              <a:rPr lang="en-US" sz="2000" dirty="0"/>
              <a:t>: </a:t>
            </a:r>
            <a:r>
              <a:rPr lang="en-US" sz="2000" dirty="0" err="1"/>
              <a:t>mancanza</a:t>
            </a:r>
            <a:r>
              <a:rPr lang="en-US" sz="2000" dirty="0"/>
              <a:t> di </a:t>
            </a:r>
            <a:r>
              <a:rPr lang="en-US" sz="2000" dirty="0" err="1"/>
              <a:t>contatto</a:t>
            </a:r>
            <a:r>
              <a:rPr lang="en-US" sz="2000" dirty="0"/>
              <a:t> </a:t>
            </a:r>
            <a:r>
              <a:rPr lang="en-US" sz="2000" dirty="0" err="1"/>
              <a:t>sociale</a:t>
            </a:r>
            <a:r>
              <a:rPr lang="en-US" sz="2000" dirty="0"/>
              <a:t> e </a:t>
            </a:r>
            <a:r>
              <a:rPr lang="en-US" sz="2000" dirty="0" err="1"/>
              <a:t>stimolazione</a:t>
            </a:r>
            <a:r>
              <a:rPr lang="en-US" sz="2000" dirty="0"/>
              <a:t>; in </a:t>
            </a:r>
            <a:r>
              <a:rPr lang="en-US" sz="2000" dirty="0" err="1"/>
              <a:t>alcuni</a:t>
            </a:r>
            <a:r>
              <a:rPr lang="en-US" sz="2000" dirty="0"/>
              <a:t> </a:t>
            </a:r>
            <a:r>
              <a:rPr lang="en-US" sz="2000" dirty="0" err="1"/>
              <a:t>casi</a:t>
            </a:r>
            <a:r>
              <a:rPr lang="en-US" sz="2000" dirty="0"/>
              <a:t> </a:t>
            </a:r>
            <a:r>
              <a:rPr lang="en-US" sz="2000" dirty="0" err="1"/>
              <a:t>abusi</a:t>
            </a:r>
            <a:r>
              <a:rPr lang="en-US" sz="2000" dirty="0"/>
              <a:t> </a:t>
            </a:r>
            <a:r>
              <a:rPr lang="en-US" sz="2000" dirty="0" err="1"/>
              <a:t>fisici</a:t>
            </a:r>
            <a:r>
              <a:rPr lang="en-US" sz="2000" dirty="0"/>
              <a:t> e </a:t>
            </a:r>
            <a:r>
              <a:rPr lang="en-US" sz="2000" dirty="0" err="1"/>
              <a:t>malnutrizione</a:t>
            </a:r>
            <a:endParaRPr lang="en-US" sz="2000" dirty="0"/>
          </a:p>
          <a:p>
            <a:pPr algn="just"/>
            <a:r>
              <a:rPr lang="en-US" sz="2000" dirty="0"/>
              <a:t>A 6 anni tutti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gruppi</a:t>
            </a:r>
            <a:r>
              <a:rPr lang="en-US" sz="2000" dirty="0"/>
              <a:t> </a:t>
            </a:r>
            <a:r>
              <a:rPr lang="en-US" sz="2000" dirty="0" err="1"/>
              <a:t>hanno</a:t>
            </a:r>
            <a:r>
              <a:rPr lang="en-US" sz="2000" dirty="0"/>
              <a:t> </a:t>
            </a:r>
            <a:r>
              <a:rPr lang="en-US" sz="2000" dirty="0" err="1"/>
              <a:t>completato</a:t>
            </a:r>
            <a:r>
              <a:rPr lang="en-US" sz="2000" dirty="0"/>
              <a:t> un test delle </a:t>
            </a:r>
            <a:r>
              <a:rPr lang="en-US" sz="2000" dirty="0" err="1"/>
              <a:t>abilità</a:t>
            </a:r>
            <a:r>
              <a:rPr lang="en-US" sz="2000" dirty="0"/>
              <a:t> cognitive (</a:t>
            </a:r>
            <a:r>
              <a:rPr lang="en-US" sz="2000" dirty="0" err="1"/>
              <a:t>MxCarthy</a:t>
            </a:r>
            <a:r>
              <a:rPr lang="en-US" sz="2000" dirty="0"/>
              <a:t> test). A 11 anni la WISC (test </a:t>
            </a:r>
            <a:r>
              <a:rPr lang="en-US" sz="2000" dirty="0" err="1"/>
              <a:t>d’intelligenza</a:t>
            </a:r>
            <a:r>
              <a:rPr lang="en-US" sz="2000" dirty="0"/>
              <a:t>)</a:t>
            </a:r>
          </a:p>
          <a:p>
            <a:pPr algn="just"/>
            <a:r>
              <a:rPr lang="en-US" sz="2000" dirty="0" err="1"/>
              <a:t>C’erano</a:t>
            </a:r>
            <a:r>
              <a:rPr lang="en-US" sz="2000" dirty="0"/>
              <a:t> poche </a:t>
            </a:r>
            <a:r>
              <a:rPr lang="en-US" sz="2000" dirty="0" err="1"/>
              <a:t>differenze</a:t>
            </a:r>
            <a:r>
              <a:rPr lang="en-US" sz="2000" dirty="0"/>
              <a:t> </a:t>
            </a:r>
            <a:r>
              <a:rPr lang="en-US" sz="2000" dirty="0" err="1"/>
              <a:t>tra</a:t>
            </a:r>
            <a:r>
              <a:rPr lang="en-US" sz="2000" dirty="0"/>
              <a:t> il </a:t>
            </a:r>
            <a:r>
              <a:rPr lang="en-US" sz="2000" dirty="0" err="1"/>
              <a:t>campione</a:t>
            </a:r>
            <a:r>
              <a:rPr lang="en-US" sz="2000" dirty="0"/>
              <a:t> di bambini </a:t>
            </a:r>
            <a:r>
              <a:rPr lang="en-US" sz="2000" dirty="0" err="1"/>
              <a:t>inglesi</a:t>
            </a:r>
            <a:r>
              <a:rPr lang="en-US" sz="2000" dirty="0"/>
              <a:t> </a:t>
            </a:r>
            <a:r>
              <a:rPr lang="en-US" sz="2000" dirty="0" err="1"/>
              <a:t>che</a:t>
            </a:r>
            <a:r>
              <a:rPr lang="en-US" sz="2000" dirty="0"/>
              <a:t> non </a:t>
            </a:r>
            <a:r>
              <a:rPr lang="en-US" sz="2000" dirty="0" err="1"/>
              <a:t>avevano</a:t>
            </a:r>
            <a:r>
              <a:rPr lang="en-US" sz="2000" dirty="0"/>
              <a:t> </a:t>
            </a:r>
            <a:r>
              <a:rPr lang="en-US" sz="2000" dirty="0" err="1"/>
              <a:t>vissuto</a:t>
            </a:r>
            <a:r>
              <a:rPr lang="en-US" sz="2000" dirty="0"/>
              <a:t> in </a:t>
            </a:r>
            <a:r>
              <a:rPr lang="en-US" sz="2000" dirty="0" err="1"/>
              <a:t>orfanotrofio</a:t>
            </a:r>
            <a:r>
              <a:rPr lang="en-US" sz="2000" dirty="0"/>
              <a:t> e </a:t>
            </a:r>
            <a:r>
              <a:rPr lang="en-US" sz="2000" dirty="0" err="1"/>
              <a:t>i</a:t>
            </a:r>
            <a:r>
              <a:rPr lang="en-US" sz="2000" dirty="0"/>
              <a:t> bambini </a:t>
            </a:r>
            <a:r>
              <a:rPr lang="en-US" sz="2000" dirty="0" err="1"/>
              <a:t>rumeni</a:t>
            </a:r>
            <a:r>
              <a:rPr lang="en-US" sz="2000" dirty="0"/>
              <a:t> </a:t>
            </a:r>
            <a:r>
              <a:rPr lang="en-US" sz="2000" dirty="0" err="1"/>
              <a:t>adottati</a:t>
            </a:r>
            <a:r>
              <a:rPr lang="en-US" sz="2000" dirty="0"/>
              <a:t> prima </a:t>
            </a:r>
            <a:r>
              <a:rPr lang="en-US" sz="2000" dirty="0" err="1"/>
              <a:t>dei</a:t>
            </a:r>
            <a:r>
              <a:rPr lang="en-US" sz="2000" dirty="0"/>
              <a:t> 6 </a:t>
            </a:r>
            <a:r>
              <a:rPr lang="en-US" sz="2000" dirty="0" err="1"/>
              <a:t>mesi</a:t>
            </a:r>
            <a:r>
              <a:rPr lang="en-US" sz="2000" dirty="0"/>
              <a:t>, ma la </a:t>
            </a:r>
            <a:r>
              <a:rPr lang="en-US" sz="2000" dirty="0" err="1"/>
              <a:t>differenza</a:t>
            </a:r>
            <a:r>
              <a:rPr lang="en-US" sz="2000" dirty="0"/>
              <a:t> </a:t>
            </a:r>
            <a:r>
              <a:rPr lang="en-US" sz="2000" dirty="0" err="1"/>
              <a:t>aumentava</a:t>
            </a:r>
            <a:r>
              <a:rPr lang="en-US" sz="2000" dirty="0"/>
              <a:t> se </a:t>
            </a:r>
            <a:r>
              <a:rPr lang="en-US" sz="2000" dirty="0" err="1"/>
              <a:t>avevano</a:t>
            </a:r>
            <a:r>
              <a:rPr lang="en-US" sz="2000" dirty="0"/>
              <a:t> subito </a:t>
            </a:r>
            <a:r>
              <a:rPr lang="en-US" sz="2000" dirty="0" err="1"/>
              <a:t>deprivazione</a:t>
            </a:r>
            <a:r>
              <a:rPr lang="en-US" sz="2000" dirty="0"/>
              <a:t> per </a:t>
            </a:r>
            <a:r>
              <a:rPr lang="en-US" sz="2000" dirty="0" err="1"/>
              <a:t>più</a:t>
            </a:r>
            <a:r>
              <a:rPr lang="en-US" sz="2000" dirty="0"/>
              <a:t> tempo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EA8CC4B-7E3D-B404-4AD7-9DD44D91D42C}"/>
              </a:ext>
            </a:extLst>
          </p:cNvPr>
          <p:cNvSpPr txBox="1"/>
          <p:nvPr/>
        </p:nvSpPr>
        <p:spPr>
          <a:xfrm>
            <a:off x="1487488" y="823970"/>
            <a:ext cx="92170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Gli effetti della deprivazione precoce: risultati dello studio ERA English and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Romanian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Adoptee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Project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13FAF64-E6D1-BD5B-8714-77DCD8609E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" r="76493"/>
          <a:stretch/>
        </p:blipFill>
        <p:spPr>
          <a:xfrm rot="16200000">
            <a:off x="2929165" y="3867104"/>
            <a:ext cx="1095711" cy="378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53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E80DA57-90F0-F043-6934-4309BE25F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69" y="482498"/>
            <a:ext cx="5138981" cy="48521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3E0B553-B3E1-315A-E5BF-DC7695009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94" y="5268061"/>
            <a:ext cx="4315545" cy="110744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078D5-B842-3D26-7D07-8ADBDB5A303C}"/>
              </a:ext>
            </a:extLst>
          </p:cNvPr>
          <p:cNvSpPr txBox="1">
            <a:spLocks/>
          </p:cNvSpPr>
          <p:nvPr/>
        </p:nvSpPr>
        <p:spPr>
          <a:xfrm>
            <a:off x="5173756" y="918808"/>
            <a:ext cx="5530757" cy="4366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PROSPETTIVA ECOLOGICA:</a:t>
            </a:r>
            <a:r>
              <a:rPr kumimoji="0" lang="it-IT" sz="1800" b="1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sottolinea l’importanza di comprendere non solo i rapporti tra gli organismi e i vari sistemi ambientali, ma anche le relazioni tra i sistemi stessi.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Urie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Bronfenbrenner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(1979;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Bronfenbrenner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&amp; Morris, 2006) ha fornito una struttura teorica che descrive i livelli dei sistemi ambientali o contestuali che influenzano lo sviluppo del bambino.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quattro sistemi cambiano nel tempo in un processo che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Bronfenbrenner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ha denominato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cronosistema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con il passare del tempo sia il bambino che l’ambiente che lo circonda sono sottoposti a dei cambiamenti che possono originarsi dal singolo (per es., pubertà o malattie gravi) o dal mondo esterno (per es., la nascita di un fratellino, il divorzio dei genitori o anche una guerra). Per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Bronfenbrenner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lo sviluppo è composto dalle interazioni del bambino in crescita con un contesto ecologico in mutamento, in tutta la sua complessità.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196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50863" y="2060575"/>
            <a:ext cx="110902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800" dirty="0"/>
              <a:t>La </a:t>
            </a:r>
            <a:r>
              <a:rPr lang="it-IT" sz="2800" b="1" dirty="0"/>
              <a:t>prospettiva del ciclo di vita </a:t>
            </a:r>
            <a:r>
              <a:rPr lang="it-IT" sz="2800" dirty="0"/>
              <a:t>(</a:t>
            </a:r>
            <a:r>
              <a:rPr lang="it-IT" sz="2800" i="1" dirty="0" err="1"/>
              <a:t>lifespan</a:t>
            </a:r>
            <a:r>
              <a:rPr lang="it-IT" sz="2800" i="1" dirty="0"/>
              <a:t> </a:t>
            </a:r>
            <a:r>
              <a:rPr lang="it-IT" sz="2800" i="1" dirty="0" err="1"/>
              <a:t>perspective</a:t>
            </a:r>
            <a:r>
              <a:rPr lang="it-IT" sz="2800" dirty="0"/>
              <a:t>) include nei propri studi anche i fattori storici che potrebbero influenzare lo sviluppo psicologico (</a:t>
            </a:r>
            <a:r>
              <a:rPr lang="it-IT" sz="2800" dirty="0" err="1"/>
              <a:t>Baltes</a:t>
            </a:r>
            <a:r>
              <a:rPr lang="it-IT" sz="2800" dirty="0"/>
              <a:t> </a:t>
            </a:r>
            <a:r>
              <a:rPr lang="it-IT" sz="2800" i="1" dirty="0"/>
              <a:t>et al</a:t>
            </a:r>
            <a:r>
              <a:rPr lang="it-IT" sz="2800" dirty="0"/>
              <a:t>., 2006)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800" dirty="0"/>
              <a:t>Questo fenomeno è generalmente noto come </a:t>
            </a:r>
            <a:r>
              <a:rPr lang="it-IT" sz="2800" i="1" dirty="0"/>
              <a:t>effetto coorte di età </a:t>
            </a:r>
            <a:r>
              <a:rPr lang="it-IT" sz="2800" dirty="0"/>
              <a:t>(</a:t>
            </a:r>
            <a:r>
              <a:rPr lang="it-IT" sz="2800" i="1" dirty="0" err="1"/>
              <a:t>age</a:t>
            </a:r>
            <a:r>
              <a:rPr lang="it-IT" sz="2800" i="1" dirty="0"/>
              <a:t> </a:t>
            </a:r>
            <a:r>
              <a:rPr lang="it-IT" sz="2800" i="1" dirty="0" err="1"/>
              <a:t>cohort</a:t>
            </a:r>
            <a:r>
              <a:rPr lang="it-IT" sz="2800" i="1" dirty="0"/>
              <a:t> effect</a:t>
            </a:r>
            <a:r>
              <a:rPr lang="it-IT" sz="2800" dirty="0"/>
              <a:t>) dove </a:t>
            </a:r>
            <a:r>
              <a:rPr lang="it-IT" sz="2800" b="1" dirty="0"/>
              <a:t>coorte di età </a:t>
            </a:r>
            <a:r>
              <a:rPr lang="it-IT" sz="2800" dirty="0"/>
              <a:t>sta per un gruppo di individui nati nello stesso anno o in generale durante uno stesso periodo storico. Mentre la coorte si sviluppa, i suoi membri condividono le stesse esperienze storiche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6A5112A-7A60-A9D1-C32D-C32424E57CD8}"/>
              </a:ext>
            </a:extLst>
          </p:cNvPr>
          <p:cNvSpPr txBox="1"/>
          <p:nvPr/>
        </p:nvSpPr>
        <p:spPr>
          <a:xfrm>
            <a:off x="1487488" y="823970"/>
            <a:ext cx="9217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76AF3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Prospettiva del ciclo di vita</a:t>
            </a:r>
          </a:p>
        </p:txBody>
      </p:sp>
    </p:spTree>
    <p:extLst>
      <p:ext uri="{BB962C8B-B14F-4D97-AF65-F5344CB8AC3E}">
        <p14:creationId xmlns:p14="http://schemas.microsoft.com/office/powerpoint/2010/main" val="755920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</TotalTime>
  <Words>545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Natale, Luigi</cp:lastModifiedBy>
  <cp:revision>17</cp:revision>
  <dcterms:created xsi:type="dcterms:W3CDTF">2022-10-27T08:51:56Z</dcterms:created>
  <dcterms:modified xsi:type="dcterms:W3CDTF">2023-02-02T12:05:45Z</dcterms:modified>
</cp:coreProperties>
</file>