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1"/>
  </p:sldMasterIdLst>
  <p:notesMasterIdLst>
    <p:notesMasterId r:id="rId24"/>
  </p:notesMasterIdLst>
  <p:handoutMasterIdLst>
    <p:handoutMasterId r:id="rId25"/>
  </p:handoutMasterIdLst>
  <p:sldIdLst>
    <p:sldId id="256" r:id="rId2"/>
    <p:sldId id="279" r:id="rId3"/>
    <p:sldId id="257" r:id="rId4"/>
    <p:sldId id="258" r:id="rId5"/>
    <p:sldId id="259" r:id="rId6"/>
    <p:sldId id="260" r:id="rId7"/>
    <p:sldId id="261" r:id="rId8"/>
    <p:sldId id="262" r:id="rId9"/>
    <p:sldId id="266" r:id="rId10"/>
    <p:sldId id="263" r:id="rId11"/>
    <p:sldId id="268" r:id="rId12"/>
    <p:sldId id="269" r:id="rId13"/>
    <p:sldId id="267" r:id="rId14"/>
    <p:sldId id="270" r:id="rId15"/>
    <p:sldId id="272" r:id="rId16"/>
    <p:sldId id="271" r:id="rId17"/>
    <p:sldId id="273" r:id="rId18"/>
    <p:sldId id="274" r:id="rId19"/>
    <p:sldId id="275" r:id="rId20"/>
    <p:sldId id="276" r:id="rId21"/>
    <p:sldId id="278" r:id="rId22"/>
    <p:sldId id="277" r:id="rId23"/>
  </p:sldIdLst>
  <p:sldSz cx="12192000" cy="6858000"/>
  <p:notesSz cx="7010400" cy="9296400"/>
  <p:defaultTextStyle>
    <a:defPPr>
      <a:defRPr lang="en-US"/>
    </a:defPPr>
    <a:lvl1pPr algn="l" rtl="0" eaLnBrk="0" fontAlgn="base" hangingPunct="0">
      <a:spcBef>
        <a:spcPct val="0"/>
      </a:spcBef>
      <a:spcAft>
        <a:spcPct val="0"/>
      </a:spcAft>
      <a:defRPr sz="2400"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400"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400"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400"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400" b="1" kern="1200">
        <a:solidFill>
          <a:schemeClr val="tx1"/>
        </a:solidFill>
        <a:latin typeface="Arial" panose="020B0604020202020204" pitchFamily="34" charset="0"/>
        <a:ea typeface="+mn-ea"/>
        <a:cs typeface="+mn-cs"/>
      </a:defRPr>
    </a:lvl5pPr>
    <a:lvl6pPr marL="2286000" algn="l" defTabSz="914400" rtl="0" eaLnBrk="1" latinLnBrk="0" hangingPunct="1">
      <a:defRPr sz="2400" b="1" kern="1200">
        <a:solidFill>
          <a:schemeClr val="tx1"/>
        </a:solidFill>
        <a:latin typeface="Arial" panose="020B0604020202020204" pitchFamily="34" charset="0"/>
        <a:ea typeface="+mn-ea"/>
        <a:cs typeface="+mn-cs"/>
      </a:defRPr>
    </a:lvl6pPr>
    <a:lvl7pPr marL="2743200" algn="l" defTabSz="914400" rtl="0" eaLnBrk="1" latinLnBrk="0" hangingPunct="1">
      <a:defRPr sz="2400" b="1" kern="1200">
        <a:solidFill>
          <a:schemeClr val="tx1"/>
        </a:solidFill>
        <a:latin typeface="Arial" panose="020B0604020202020204" pitchFamily="34" charset="0"/>
        <a:ea typeface="+mn-ea"/>
        <a:cs typeface="+mn-cs"/>
      </a:defRPr>
    </a:lvl7pPr>
    <a:lvl8pPr marL="3200400" algn="l" defTabSz="914400" rtl="0" eaLnBrk="1" latinLnBrk="0" hangingPunct="1">
      <a:defRPr sz="2400" b="1" kern="1200">
        <a:solidFill>
          <a:schemeClr val="tx1"/>
        </a:solidFill>
        <a:latin typeface="Arial" panose="020B0604020202020204" pitchFamily="34" charset="0"/>
        <a:ea typeface="+mn-ea"/>
        <a:cs typeface="+mn-cs"/>
      </a:defRPr>
    </a:lvl8pPr>
    <a:lvl9pPr marL="3657600" algn="l" defTabSz="914400" rtl="0" eaLnBrk="1" latinLnBrk="0" hangingPunct="1">
      <a:defRPr sz="2400"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974"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1467"/>
    <a:srgbClr val="CD1C6C"/>
    <a:srgbClr val="FF0000"/>
    <a:srgbClr val="3366CC"/>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62" autoAdjust="0"/>
    <p:restoredTop sz="90878" autoAdjust="0"/>
  </p:normalViewPr>
  <p:slideViewPr>
    <p:cSldViewPr>
      <p:cViewPr varScale="1">
        <p:scale>
          <a:sx n="67" d="100"/>
          <a:sy n="67" d="100"/>
        </p:scale>
        <p:origin x="804" y="72"/>
      </p:cViewPr>
      <p:guideLst>
        <p:guide orient="horz" pos="3974"/>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0" d="100"/>
          <a:sy n="80" d="100"/>
        </p:scale>
        <p:origin x="1188" y="90"/>
      </p:cViewPr>
      <p:guideLst/>
    </p:cSldViewPr>
  </p:notesViewPr>
  <p:gridSpacing cx="72000" cy="720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0114" name="Rectangle 2">
            <a:extLst>
              <a:ext uri="{FF2B5EF4-FFF2-40B4-BE49-F238E27FC236}">
                <a16:creationId xmlns:a16="http://schemas.microsoft.com/office/drawing/2014/main" id="{3E450145-DC1C-4C9E-B646-A5B29C903080}"/>
              </a:ext>
            </a:extLst>
          </p:cNvPr>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eaLnBrk="1" hangingPunct="1">
              <a:defRPr sz="1200">
                <a:latin typeface="Arial" charset="0"/>
              </a:defRPr>
            </a:lvl1pPr>
          </a:lstStyle>
          <a:p>
            <a:pPr>
              <a:defRPr/>
            </a:pPr>
            <a:endParaRPr lang="en-US"/>
          </a:p>
        </p:txBody>
      </p:sp>
      <p:sp>
        <p:nvSpPr>
          <p:cNvPr id="90115" name="Rectangle 3">
            <a:extLst>
              <a:ext uri="{FF2B5EF4-FFF2-40B4-BE49-F238E27FC236}">
                <a16:creationId xmlns:a16="http://schemas.microsoft.com/office/drawing/2014/main" id="{FA6616BC-77E7-4EF0-A52E-32DA0C00793C}"/>
              </a:ext>
            </a:extLst>
          </p:cNvPr>
          <p:cNvSpPr>
            <a:spLocks noGrp="1" noChangeArrowheads="1"/>
          </p:cNvSpPr>
          <p:nvPr>
            <p:ph type="dt" sz="quarter" idx="1"/>
          </p:nvPr>
        </p:nvSpPr>
        <p:spPr bwMode="auto">
          <a:xfrm>
            <a:off x="3971925"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eaLnBrk="1" hangingPunct="1">
              <a:defRPr sz="1200">
                <a:latin typeface="Arial" charset="0"/>
              </a:defRPr>
            </a:lvl1pPr>
          </a:lstStyle>
          <a:p>
            <a:pPr>
              <a:defRPr/>
            </a:pPr>
            <a:endParaRPr lang="en-US"/>
          </a:p>
        </p:txBody>
      </p:sp>
      <p:sp>
        <p:nvSpPr>
          <p:cNvPr id="90116" name="Rectangle 4">
            <a:extLst>
              <a:ext uri="{FF2B5EF4-FFF2-40B4-BE49-F238E27FC236}">
                <a16:creationId xmlns:a16="http://schemas.microsoft.com/office/drawing/2014/main" id="{6E6D9059-872C-4044-9B28-33ECDB231C01}"/>
              </a:ext>
            </a:extLst>
          </p:cNvPr>
          <p:cNvSpPr>
            <a:spLocks noGrp="1" noChangeArrowheads="1"/>
          </p:cNvSpPr>
          <p:nvPr>
            <p:ph type="ftr" sz="quarter" idx="2"/>
          </p:nvPr>
        </p:nvSpPr>
        <p:spPr bwMode="auto">
          <a:xfrm>
            <a:off x="0" y="8831263"/>
            <a:ext cx="3038475" cy="465137"/>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defTabSz="931863" eaLnBrk="1" hangingPunct="1">
              <a:defRPr sz="1200">
                <a:latin typeface="Arial" charset="0"/>
              </a:defRPr>
            </a:lvl1pPr>
          </a:lstStyle>
          <a:p>
            <a:pPr>
              <a:defRPr/>
            </a:pPr>
            <a:endParaRPr lang="en-US"/>
          </a:p>
        </p:txBody>
      </p:sp>
      <p:sp>
        <p:nvSpPr>
          <p:cNvPr id="90117" name="Rectangle 5">
            <a:extLst>
              <a:ext uri="{FF2B5EF4-FFF2-40B4-BE49-F238E27FC236}">
                <a16:creationId xmlns:a16="http://schemas.microsoft.com/office/drawing/2014/main" id="{2AF5C980-FD0F-4C58-AD6E-D6BCE8C28138}"/>
              </a:ext>
            </a:extLst>
          </p:cNvPr>
          <p:cNvSpPr>
            <a:spLocks noGrp="1" noChangeArrowheads="1"/>
          </p:cNvSpPr>
          <p:nvPr>
            <p:ph type="sldNum" sz="quarter" idx="3"/>
          </p:nvPr>
        </p:nvSpPr>
        <p:spPr bwMode="auto">
          <a:xfrm>
            <a:off x="3971925" y="8831263"/>
            <a:ext cx="3038475" cy="465137"/>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eaLnBrk="1" hangingPunct="1">
              <a:defRPr sz="1200"/>
            </a:lvl1pPr>
          </a:lstStyle>
          <a:p>
            <a:pPr>
              <a:defRPr/>
            </a:pPr>
            <a:fld id="{8FAFA21B-F54B-458F-81D6-CFF16E109A81}" type="slidenum">
              <a:rPr lang="en-US" altLang="it-IT"/>
              <a:pPr>
                <a:defRPr/>
              </a:pPr>
              <a:t>‹N›</a:t>
            </a:fld>
            <a:endParaRPr lang="en-US" altLang="it-IT"/>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138" name="Rectangle 2">
            <a:extLst>
              <a:ext uri="{FF2B5EF4-FFF2-40B4-BE49-F238E27FC236}">
                <a16:creationId xmlns:a16="http://schemas.microsoft.com/office/drawing/2014/main" id="{6FA32F1E-2200-436B-8087-2EA55FA06C69}"/>
              </a:ext>
            </a:extLst>
          </p:cNvPr>
          <p:cNvSpPr>
            <a:spLocks noGrp="1" noChangeArrowheads="1"/>
          </p:cNvSpPr>
          <p:nvPr>
            <p:ph type="hdr" sz="quarter"/>
          </p:nvPr>
        </p:nvSpPr>
        <p:spPr bwMode="auto">
          <a:xfrm>
            <a:off x="0" y="0"/>
            <a:ext cx="3048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91139" name="Rectangle 3">
            <a:extLst>
              <a:ext uri="{FF2B5EF4-FFF2-40B4-BE49-F238E27FC236}">
                <a16:creationId xmlns:a16="http://schemas.microsoft.com/office/drawing/2014/main" id="{D43AFBE7-FDF5-4884-9D15-1AAFC4EF790F}"/>
              </a:ext>
            </a:extLst>
          </p:cNvPr>
          <p:cNvSpPr>
            <a:spLocks noGrp="1" noChangeArrowheads="1"/>
          </p:cNvSpPr>
          <p:nvPr>
            <p:ph type="dt" idx="1"/>
          </p:nvPr>
        </p:nvSpPr>
        <p:spPr bwMode="auto">
          <a:xfrm>
            <a:off x="3962400" y="0"/>
            <a:ext cx="3048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2052" name="Rectangle 4">
            <a:extLst>
              <a:ext uri="{FF2B5EF4-FFF2-40B4-BE49-F238E27FC236}">
                <a16:creationId xmlns:a16="http://schemas.microsoft.com/office/drawing/2014/main" id="{6C0E04AB-F184-4BB9-973B-CBAA1AADE730}"/>
              </a:ext>
            </a:extLst>
          </p:cNvPr>
          <p:cNvSpPr>
            <a:spLocks noGrp="1" noRot="1" noChangeAspect="1" noChangeArrowheads="1" noTextEdit="1"/>
          </p:cNvSpPr>
          <p:nvPr>
            <p:ph type="sldImg" idx="2"/>
          </p:nvPr>
        </p:nvSpPr>
        <p:spPr bwMode="auto">
          <a:xfrm>
            <a:off x="390525" y="685800"/>
            <a:ext cx="6229350" cy="35052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41" name="Rectangle 5">
            <a:extLst>
              <a:ext uri="{FF2B5EF4-FFF2-40B4-BE49-F238E27FC236}">
                <a16:creationId xmlns:a16="http://schemas.microsoft.com/office/drawing/2014/main" id="{30F64DCB-79CA-4856-8A11-D5C93D503F64}"/>
              </a:ext>
            </a:extLst>
          </p:cNvPr>
          <p:cNvSpPr>
            <a:spLocks noGrp="1" noChangeArrowheads="1"/>
          </p:cNvSpPr>
          <p:nvPr>
            <p:ph type="body" sz="quarter" idx="3"/>
          </p:nvPr>
        </p:nvSpPr>
        <p:spPr bwMode="auto">
          <a:xfrm>
            <a:off x="914400" y="4419600"/>
            <a:ext cx="5181600" cy="419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1142" name="Rectangle 6">
            <a:extLst>
              <a:ext uri="{FF2B5EF4-FFF2-40B4-BE49-F238E27FC236}">
                <a16:creationId xmlns:a16="http://schemas.microsoft.com/office/drawing/2014/main" id="{8A3B9FE4-136E-4302-B982-B17BC629A18C}"/>
              </a:ext>
            </a:extLst>
          </p:cNvPr>
          <p:cNvSpPr>
            <a:spLocks noGrp="1" noChangeArrowheads="1"/>
          </p:cNvSpPr>
          <p:nvPr>
            <p:ph type="ftr" sz="quarter" idx="4"/>
          </p:nvPr>
        </p:nvSpPr>
        <p:spPr bwMode="auto">
          <a:xfrm>
            <a:off x="0" y="8839200"/>
            <a:ext cx="3048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91143" name="Rectangle 7">
            <a:extLst>
              <a:ext uri="{FF2B5EF4-FFF2-40B4-BE49-F238E27FC236}">
                <a16:creationId xmlns:a16="http://schemas.microsoft.com/office/drawing/2014/main" id="{7141305F-A525-49C3-88D4-FEFE8E38CA33}"/>
              </a:ext>
            </a:extLst>
          </p:cNvPr>
          <p:cNvSpPr>
            <a:spLocks noGrp="1" noChangeArrowheads="1"/>
          </p:cNvSpPr>
          <p:nvPr>
            <p:ph type="sldNum" sz="quarter" idx="5"/>
          </p:nvPr>
        </p:nvSpPr>
        <p:spPr bwMode="auto">
          <a:xfrm>
            <a:off x="3962400" y="8839200"/>
            <a:ext cx="3048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3C0A6E01-5465-47CB-B94C-8AC544E72DEB}" type="slidenum">
              <a:rPr lang="en-US" altLang="it-IT"/>
              <a:pPr>
                <a:defRPr/>
              </a:pPr>
              <a:t>‹N›</a:t>
            </a:fld>
            <a:endParaRPr lang="en-US" altLang="it-IT"/>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8389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CasellaDiTesto 5">
            <a:extLst>
              <a:ext uri="{FF2B5EF4-FFF2-40B4-BE49-F238E27FC236}">
                <a16:creationId xmlns:a16="http://schemas.microsoft.com/office/drawing/2014/main" id="{5080B8FA-B251-4BD2-8161-3DA0C4B7A06E}"/>
              </a:ext>
            </a:extLst>
          </p:cNvPr>
          <p:cNvSpPr txBox="1">
            <a:spLocks noChangeArrowheads="1"/>
          </p:cNvSpPr>
          <p:nvPr userDrawn="1"/>
        </p:nvSpPr>
        <p:spPr bwMode="auto">
          <a:xfrm>
            <a:off x="0" y="2"/>
            <a:ext cx="12192000" cy="461665"/>
          </a:xfrm>
          <a:prstGeom prst="rect">
            <a:avLst/>
          </a:prstGeom>
          <a:solidFill>
            <a:srgbClr val="2992D3"/>
          </a:solidFill>
          <a:ln>
            <a:noFill/>
          </a:ln>
        </p:spPr>
        <p:txBody>
          <a:bodyPr wrap="square">
            <a:spAutoFit/>
          </a:bodyPr>
          <a:lstStyle>
            <a:lvl1pPr algn="ctr">
              <a:defRPr b="1" u="sng">
                <a:solidFill>
                  <a:schemeClr val="tx2"/>
                </a:solidFill>
                <a:latin typeface="Trebuchet MS" panose="020B0603020202020204" pitchFamily="34" charset="0"/>
              </a:defRPr>
            </a:lvl1pPr>
            <a:lvl2pPr marL="742950" indent="-285750" algn="ctr">
              <a:defRPr b="1" u="sng">
                <a:solidFill>
                  <a:schemeClr val="tx2"/>
                </a:solidFill>
                <a:latin typeface="Trebuchet MS" panose="020B0603020202020204" pitchFamily="34" charset="0"/>
              </a:defRPr>
            </a:lvl2pPr>
            <a:lvl3pPr marL="1143000" indent="-228600" algn="ctr">
              <a:defRPr b="1" u="sng">
                <a:solidFill>
                  <a:schemeClr val="tx2"/>
                </a:solidFill>
                <a:latin typeface="Trebuchet MS" panose="020B0603020202020204" pitchFamily="34" charset="0"/>
              </a:defRPr>
            </a:lvl3pPr>
            <a:lvl4pPr marL="1600200" indent="-228600" algn="ctr">
              <a:defRPr b="1" u="sng">
                <a:solidFill>
                  <a:schemeClr val="tx2"/>
                </a:solidFill>
                <a:latin typeface="Trebuchet MS" panose="020B0603020202020204" pitchFamily="34" charset="0"/>
              </a:defRPr>
            </a:lvl4pPr>
            <a:lvl5pPr marL="2057400" indent="-228600" algn="ctr">
              <a:defRPr b="1" u="sng">
                <a:solidFill>
                  <a:schemeClr val="tx2"/>
                </a:solidFill>
                <a:latin typeface="Trebuchet MS" panose="020B0603020202020204" pitchFamily="34" charset="0"/>
              </a:defRPr>
            </a:lvl5pPr>
            <a:lvl6pPr marL="2514600" indent="-228600" algn="ctr" eaLnBrk="0" fontAlgn="base" hangingPunct="0">
              <a:spcBef>
                <a:spcPct val="0"/>
              </a:spcBef>
              <a:spcAft>
                <a:spcPct val="0"/>
              </a:spcAft>
              <a:defRPr b="1" u="sng">
                <a:solidFill>
                  <a:schemeClr val="tx2"/>
                </a:solidFill>
                <a:latin typeface="Trebuchet MS" panose="020B0603020202020204" pitchFamily="34" charset="0"/>
              </a:defRPr>
            </a:lvl6pPr>
            <a:lvl7pPr marL="2971800" indent="-228600" algn="ctr" eaLnBrk="0" fontAlgn="base" hangingPunct="0">
              <a:spcBef>
                <a:spcPct val="0"/>
              </a:spcBef>
              <a:spcAft>
                <a:spcPct val="0"/>
              </a:spcAft>
              <a:defRPr b="1" u="sng">
                <a:solidFill>
                  <a:schemeClr val="tx2"/>
                </a:solidFill>
                <a:latin typeface="Trebuchet MS" panose="020B0603020202020204" pitchFamily="34" charset="0"/>
              </a:defRPr>
            </a:lvl7pPr>
            <a:lvl8pPr marL="3429000" indent="-228600" algn="ctr" eaLnBrk="0" fontAlgn="base" hangingPunct="0">
              <a:spcBef>
                <a:spcPct val="0"/>
              </a:spcBef>
              <a:spcAft>
                <a:spcPct val="0"/>
              </a:spcAft>
              <a:defRPr b="1" u="sng">
                <a:solidFill>
                  <a:schemeClr val="tx2"/>
                </a:solidFill>
                <a:latin typeface="Trebuchet MS" panose="020B0603020202020204" pitchFamily="34" charset="0"/>
              </a:defRPr>
            </a:lvl8pPr>
            <a:lvl9pPr marL="3886200" indent="-228600" algn="ctr" eaLnBrk="0" fontAlgn="base" hangingPunct="0">
              <a:spcBef>
                <a:spcPct val="0"/>
              </a:spcBef>
              <a:spcAft>
                <a:spcPct val="0"/>
              </a:spcAft>
              <a:defRPr b="1" u="sng">
                <a:solidFill>
                  <a:schemeClr val="tx2"/>
                </a:solidFill>
                <a:latin typeface="Trebuchet MS" panose="020B0603020202020204" pitchFamily="34" charset="0"/>
              </a:defRPr>
            </a:lvl9pPr>
          </a:lstStyle>
          <a:p>
            <a:pPr algn="l">
              <a:defRPr/>
            </a:pPr>
            <a:r>
              <a:rPr lang="it-IT" altLang="it-IT" sz="2400" u="none" dirty="0">
                <a:solidFill>
                  <a:schemeClr val="bg1"/>
                </a:solidFill>
                <a:latin typeface="+mn-lt"/>
                <a:cs typeface="Calibri" panose="020F0502020204030204" pitchFamily="34" charset="0"/>
              </a:rPr>
              <a:t>Capitolo 1. Breve introduzione storica dell'informatica</a:t>
            </a:r>
          </a:p>
        </p:txBody>
      </p:sp>
      <p:pic>
        <p:nvPicPr>
          <p:cNvPr id="4" name="Immagine 3">
            <a:extLst>
              <a:ext uri="{FF2B5EF4-FFF2-40B4-BE49-F238E27FC236}">
                <a16:creationId xmlns:a16="http://schemas.microsoft.com/office/drawing/2014/main" id="{A8A37E96-4466-57DD-3BE5-72F3A159CF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75950" y="4330"/>
            <a:ext cx="1416050" cy="2114643"/>
          </a:xfrm>
          <a:prstGeom prst="rect">
            <a:avLst/>
          </a:prstGeom>
          <a:ln w="12700">
            <a:solidFill>
              <a:schemeClr val="bg2"/>
            </a:solidFill>
          </a:ln>
        </p:spPr>
      </p:pic>
    </p:spTree>
    <p:extLst>
      <p:ext uri="{BB962C8B-B14F-4D97-AF65-F5344CB8AC3E}">
        <p14:creationId xmlns:p14="http://schemas.microsoft.com/office/powerpoint/2010/main" val="375790978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E7B6F04-CFB0-4318-8327-6196F3D2AE77}"/>
              </a:ext>
            </a:extLst>
          </p:cNvPr>
          <p:cNvSpPr>
            <a:spLocks noChangeArrowheads="1"/>
          </p:cNvSpPr>
          <p:nvPr userDrawn="1"/>
        </p:nvSpPr>
        <p:spPr bwMode="auto">
          <a:xfrm>
            <a:off x="2" y="6453188"/>
            <a:ext cx="12188260" cy="431800"/>
          </a:xfrm>
          <a:prstGeom prst="rect">
            <a:avLst/>
          </a:prstGeom>
          <a:solidFill>
            <a:srgbClr val="2992D3"/>
          </a:solidFill>
          <a:ln w="9525">
            <a:solidFill>
              <a:schemeClr val="tx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it-IT" altLang="it-IT" sz="1800" dirty="0">
              <a:latin typeface="Calibri" panose="020F0502020204030204" pitchFamily="34" charset="0"/>
              <a:ea typeface="Tahoma" panose="020B0604030504040204" pitchFamily="34" charset="0"/>
              <a:cs typeface="Calibri" panose="020F0502020204030204" pitchFamily="34" charset="0"/>
            </a:endParaRPr>
          </a:p>
        </p:txBody>
      </p:sp>
      <p:sp>
        <p:nvSpPr>
          <p:cNvPr id="8" name="Text Box 8">
            <a:extLst>
              <a:ext uri="{FF2B5EF4-FFF2-40B4-BE49-F238E27FC236}">
                <a16:creationId xmlns:a16="http://schemas.microsoft.com/office/drawing/2014/main" id="{CDFBCE26-6618-4EB7-935B-D6B9B7456F61}"/>
              </a:ext>
            </a:extLst>
          </p:cNvPr>
          <p:cNvSpPr txBox="1">
            <a:spLocks noChangeArrowheads="1"/>
          </p:cNvSpPr>
          <p:nvPr userDrawn="1"/>
        </p:nvSpPr>
        <p:spPr bwMode="auto">
          <a:xfrm>
            <a:off x="0" y="6472244"/>
            <a:ext cx="6096000" cy="430887"/>
          </a:xfrm>
          <a:prstGeom prst="rect">
            <a:avLst/>
          </a:prstGeom>
          <a:no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it-IT" altLang="it-IT" sz="1100" u="none" dirty="0">
                <a:solidFill>
                  <a:schemeClr val="bg1"/>
                </a:solidFill>
                <a:latin typeface="+mn-lt"/>
                <a:ea typeface="Tahoma" panose="020B0604030504040204" pitchFamily="34" charset="0"/>
                <a:cs typeface="Calibri" panose="020F0502020204030204" pitchFamily="34" charset="0"/>
              </a:rPr>
              <a:t>ICT E SOCIETÀ DELL'INFORMAZIONE 2/ED</a:t>
            </a:r>
            <a:br>
              <a:rPr lang="it-IT" altLang="it-IT" sz="1100" u="none" dirty="0">
                <a:solidFill>
                  <a:schemeClr val="bg1"/>
                </a:solidFill>
                <a:latin typeface="+mn-lt"/>
                <a:ea typeface="Tahoma" panose="020B0604030504040204" pitchFamily="34" charset="0"/>
                <a:cs typeface="Calibri" panose="020F0502020204030204" pitchFamily="34" charset="0"/>
              </a:rPr>
            </a:br>
            <a:r>
              <a:rPr lang="it-IT" altLang="it-IT" sz="1100" u="none" dirty="0">
                <a:solidFill>
                  <a:schemeClr val="bg1"/>
                </a:solidFill>
                <a:latin typeface="+mn-lt"/>
                <a:ea typeface="Tahoma" panose="020B0604030504040204" pitchFamily="34" charset="0"/>
                <a:cs typeface="Calibri" panose="020F0502020204030204" pitchFamily="34" charset="0"/>
              </a:rPr>
              <a:t>Chiara Frigerio, Fabio Maccaferri, Federico Rajola</a:t>
            </a:r>
          </a:p>
        </p:txBody>
      </p:sp>
      <p:sp>
        <p:nvSpPr>
          <p:cNvPr id="9" name="Text Box 9">
            <a:extLst>
              <a:ext uri="{FF2B5EF4-FFF2-40B4-BE49-F238E27FC236}">
                <a16:creationId xmlns:a16="http://schemas.microsoft.com/office/drawing/2014/main" id="{5E34F7A8-A08D-4BEF-8EA8-4209BC23B510}"/>
              </a:ext>
            </a:extLst>
          </p:cNvPr>
          <p:cNvSpPr txBox="1">
            <a:spLocks noChangeArrowheads="1"/>
          </p:cNvSpPr>
          <p:nvPr userDrawn="1"/>
        </p:nvSpPr>
        <p:spPr bwMode="auto">
          <a:xfrm>
            <a:off x="8112371" y="6453194"/>
            <a:ext cx="3262596" cy="430887"/>
          </a:xfrm>
          <a:prstGeom prst="rect">
            <a:avLst/>
          </a:prstGeom>
          <a:no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a:defRPr/>
            </a:pPr>
            <a:r>
              <a:rPr lang="it-IT" altLang="it-IT" sz="1100" u="none" dirty="0">
                <a:solidFill>
                  <a:schemeClr val="bg1"/>
                </a:solidFill>
                <a:latin typeface="+mn-lt"/>
                <a:ea typeface="Tahoma" panose="020B0604030504040204" pitchFamily="34" charset="0"/>
                <a:cs typeface="Calibri" panose="020F0502020204030204" pitchFamily="34" charset="0"/>
              </a:rPr>
              <a:t>Copyright © 2023</a:t>
            </a:r>
          </a:p>
          <a:p>
            <a:pPr algn="r">
              <a:defRPr/>
            </a:pPr>
            <a:r>
              <a:rPr lang="it-IT" altLang="it-IT" sz="1100" u="none" dirty="0">
                <a:solidFill>
                  <a:schemeClr val="bg1"/>
                </a:solidFill>
                <a:latin typeface="+mn-lt"/>
                <a:ea typeface="Tahoma" panose="020B0604030504040204" pitchFamily="34" charset="0"/>
                <a:cs typeface="Calibri" panose="020F0502020204030204" pitchFamily="34" charset="0"/>
              </a:rPr>
              <a:t>McGraw-Hill </a:t>
            </a:r>
            <a:r>
              <a:rPr lang="it-IT" altLang="it-IT" sz="1100" u="none" dirty="0" err="1">
                <a:solidFill>
                  <a:schemeClr val="bg1"/>
                </a:solidFill>
                <a:latin typeface="+mn-lt"/>
                <a:ea typeface="Tahoma" panose="020B0604030504040204" pitchFamily="34" charset="0"/>
                <a:cs typeface="Calibri" panose="020F0502020204030204" pitchFamily="34" charset="0"/>
              </a:rPr>
              <a:t>Education</a:t>
            </a:r>
            <a:r>
              <a:rPr lang="it-IT" altLang="it-IT" sz="1100" u="none" dirty="0">
                <a:solidFill>
                  <a:schemeClr val="bg1"/>
                </a:solidFill>
                <a:latin typeface="+mn-lt"/>
                <a:ea typeface="Tahoma" panose="020B0604030504040204" pitchFamily="34" charset="0"/>
                <a:cs typeface="Calibri" panose="020F0502020204030204" pitchFamily="34" charset="0"/>
              </a:rPr>
              <a:t> (</a:t>
            </a:r>
            <a:r>
              <a:rPr lang="it-IT" altLang="it-IT" sz="1100" u="none" dirty="0" err="1">
                <a:solidFill>
                  <a:schemeClr val="bg1"/>
                </a:solidFill>
                <a:latin typeface="+mn-lt"/>
                <a:ea typeface="Tahoma" panose="020B0604030504040204" pitchFamily="34" charset="0"/>
                <a:cs typeface="Calibri" panose="020F0502020204030204" pitchFamily="34" charset="0"/>
              </a:rPr>
              <a:t>Italy</a:t>
            </a:r>
            <a:r>
              <a:rPr lang="it-IT" altLang="it-IT" sz="1100" u="none" dirty="0">
                <a:solidFill>
                  <a:schemeClr val="bg1"/>
                </a:solidFill>
                <a:latin typeface="+mn-lt"/>
                <a:ea typeface="Tahoma" panose="020B0604030504040204" pitchFamily="34" charset="0"/>
                <a:cs typeface="Calibri" panose="020F0502020204030204" pitchFamily="34" charset="0"/>
              </a:rPr>
              <a:t>) S.r.l. </a:t>
            </a:r>
          </a:p>
        </p:txBody>
      </p:sp>
      <p:pic>
        <p:nvPicPr>
          <p:cNvPr id="5" name="Immagine 15" descr="Immagine che contiene segnale, arresto, disegnando, camion&#10;&#10;Descrizione generata automaticamente">
            <a:extLst>
              <a:ext uri="{FF2B5EF4-FFF2-40B4-BE49-F238E27FC236}">
                <a16:creationId xmlns:a16="http://schemas.microsoft.com/office/drawing/2014/main" id="{CFF23114-E259-1B6D-222A-1381674A0FCE}"/>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496675" y="6239680"/>
            <a:ext cx="695325" cy="644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5464522"/>
      </p:ext>
    </p:extLst>
  </p:cSld>
  <p:clrMap bg1="lt1" tx1="dk1" bg2="lt2" tx2="dk2" accent1="accent1" accent2="accent2" accent3="accent3" accent4="accent4" accent5="accent5" accent6="accent6" hlink="hlink" folHlink="folHlink"/>
  <p:sldLayoutIdLst>
    <p:sldLayoutId id="2147483667" r:id="rId1"/>
    <p:sldLayoutId id="2147483668" r:id="rId2"/>
  </p:sldLayoutIdLst>
  <p:txStyles>
    <p:titleStyle>
      <a:lvl1pPr algn="ctr" defTabSz="685800" rtl="0" eaLnBrk="1" latinLnBrk="0" hangingPunct="1">
        <a:lnSpc>
          <a:spcPct val="90000"/>
        </a:lnSpc>
        <a:spcBef>
          <a:spcPct val="0"/>
        </a:spcBef>
        <a:buNone/>
        <a:defRPr sz="3300" b="1" kern="1200">
          <a:solidFill>
            <a:schemeClr val="accent2"/>
          </a:solidFill>
          <a:effectLst>
            <a:outerShdw blurRad="38100" dist="38100" dir="2700000" algn="tl">
              <a:srgbClr val="000000">
                <a:alpha val="43137"/>
              </a:srgbClr>
            </a:outerShdw>
          </a:effectLst>
          <a:latin typeface="+mj-lt"/>
          <a:ea typeface="+mj-ea"/>
          <a:cs typeface="+mj-cs"/>
        </a:defRPr>
      </a:lvl1pPr>
    </p:titleStyle>
    <p:bodyStyle>
      <a:lvl1pPr marL="200025" indent="-200025" algn="l" defTabSz="685800" rtl="0" eaLnBrk="1" latinLnBrk="0" hangingPunct="1">
        <a:lnSpc>
          <a:spcPct val="90000"/>
        </a:lnSpc>
        <a:spcBef>
          <a:spcPts val="750"/>
        </a:spcBef>
        <a:buFont typeface="Calibri" panose="020F0502020204030204" pitchFamily="34" charset="0"/>
        <a:buChar char="»"/>
        <a:defRPr sz="2400" b="1" kern="1200">
          <a:solidFill>
            <a:schemeClr val="tx1"/>
          </a:solidFill>
          <a:latin typeface="+mn-lt"/>
          <a:ea typeface="+mn-ea"/>
          <a:cs typeface="+mn-cs"/>
        </a:defRPr>
      </a:lvl1pPr>
      <a:lvl2pPr marL="406004" indent="-205979" algn="l" defTabSz="685800" rtl="0" eaLnBrk="1" latinLnBrk="0" hangingPunct="1">
        <a:lnSpc>
          <a:spcPct val="90000"/>
        </a:lnSpc>
        <a:spcBef>
          <a:spcPts val="375"/>
        </a:spcBef>
        <a:buFont typeface="Calibri" panose="020F0502020204030204" pitchFamily="34" charset="0"/>
        <a:buChar char="›"/>
        <a:defRPr sz="2100" kern="1200">
          <a:solidFill>
            <a:schemeClr val="tx1"/>
          </a:solidFill>
          <a:latin typeface="+mn-lt"/>
          <a:ea typeface="+mn-ea"/>
          <a:cs typeface="+mn-cs"/>
        </a:defRPr>
      </a:lvl2pPr>
      <a:lvl3pPr marL="539354" indent="-1333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3pPr>
      <a:lvl4pPr marL="672704" indent="-1333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4pPr>
      <a:lvl5pPr marL="806054" indent="-1333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6788" userDrawn="1">
          <p15:clr>
            <a:srgbClr val="F26B43"/>
          </p15:clr>
        </p15:guide>
        <p15:guide id="4" pos="892" userDrawn="1">
          <p15:clr>
            <a:srgbClr val="F26B43"/>
          </p15:clr>
        </p15:guide>
        <p15:guide id="5" pos="438" userDrawn="1">
          <p15:clr>
            <a:srgbClr val="F26B43"/>
          </p15:clr>
        </p15:guide>
        <p15:guide id="6" pos="7242" userDrawn="1">
          <p15:clr>
            <a:srgbClr val="F26B43"/>
          </p15:clr>
        </p15:guide>
        <p15:guide id="7" orient="horz" pos="890" userDrawn="1">
          <p15:clr>
            <a:srgbClr val="F26B43"/>
          </p15:clr>
        </p15:guide>
        <p15:guide id="8" orient="horz" pos="1344" userDrawn="1">
          <p15:clr>
            <a:srgbClr val="F26B43"/>
          </p15:clr>
        </p15:guide>
        <p15:guide id="9" orient="horz" pos="3747" userDrawn="1">
          <p15:clr>
            <a:srgbClr val="F26B43"/>
          </p15:clr>
        </p15:guide>
        <p15:guide id="10" orient="horz" pos="573"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jpeg"/><Relationship Id="rId12" Type="http://schemas.openxmlformats.org/officeDocument/2006/relationships/image" Target="../media/image21.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jpeg"/><Relationship Id="rId11" Type="http://schemas.openxmlformats.org/officeDocument/2006/relationships/image" Target="../media/image20.png"/><Relationship Id="rId5" Type="http://schemas.openxmlformats.org/officeDocument/2006/relationships/image" Target="../media/image14.jpe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CasellaDiTesto 3">
            <a:extLst>
              <a:ext uri="{FF2B5EF4-FFF2-40B4-BE49-F238E27FC236}">
                <a16:creationId xmlns:a16="http://schemas.microsoft.com/office/drawing/2014/main" id="{8E16229F-8021-4031-B71D-9537E4ED9560}"/>
              </a:ext>
            </a:extLst>
          </p:cNvPr>
          <p:cNvSpPr txBox="1">
            <a:spLocks noChangeArrowheads="1"/>
          </p:cNvSpPr>
          <p:nvPr/>
        </p:nvSpPr>
        <p:spPr bwMode="auto">
          <a:xfrm>
            <a:off x="4775339" y="2151727"/>
            <a:ext cx="6000611"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a:r>
              <a:rPr lang="it-IT" altLang="it-IT" sz="4000" dirty="0">
                <a:solidFill>
                  <a:srgbClr val="CD1C6C"/>
                </a:solidFill>
              </a:rPr>
              <a:t>Capitolo 1</a:t>
            </a:r>
          </a:p>
          <a:p>
            <a:pPr algn="ctr"/>
            <a:endParaRPr lang="it-IT" altLang="it-IT" sz="4000" dirty="0">
              <a:solidFill>
                <a:srgbClr val="CD1C6C"/>
              </a:solidFill>
            </a:endParaRPr>
          </a:p>
          <a:p>
            <a:pPr algn="ctr"/>
            <a:r>
              <a:rPr lang="it-IT" altLang="it-IT" sz="4000" dirty="0">
                <a:solidFill>
                  <a:srgbClr val="CD1C6C"/>
                </a:solidFill>
              </a:rPr>
              <a:t>Breve introduzione storica dell’informatica</a:t>
            </a:r>
          </a:p>
        </p:txBody>
      </p:sp>
      <p:pic>
        <p:nvPicPr>
          <p:cNvPr id="3" name="Immagine 2">
            <a:extLst>
              <a:ext uri="{FF2B5EF4-FFF2-40B4-BE49-F238E27FC236}">
                <a16:creationId xmlns:a16="http://schemas.microsoft.com/office/drawing/2014/main" id="{FA75590E-423B-8FAE-3CD2-8A918CC445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6050" y="919988"/>
            <a:ext cx="3359289" cy="5016563"/>
          </a:xfrm>
          <a:prstGeom prst="rect">
            <a:avLst/>
          </a:prstGeom>
          <a:ln w="12700">
            <a:solidFill>
              <a:schemeClr val="bg2"/>
            </a:solidFill>
          </a:ln>
        </p:spPr>
      </p:pic>
    </p:spTree>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CasellaDiTesto 10">
            <a:extLst>
              <a:ext uri="{FF2B5EF4-FFF2-40B4-BE49-F238E27FC236}">
                <a16:creationId xmlns:a16="http://schemas.microsoft.com/office/drawing/2014/main" id="{38E817C9-A408-4E77-BBAC-1D4A91BAFE67}"/>
              </a:ext>
            </a:extLst>
          </p:cNvPr>
          <p:cNvSpPr txBox="1">
            <a:spLocks noChangeArrowheads="1"/>
          </p:cNvSpPr>
          <p:nvPr/>
        </p:nvSpPr>
        <p:spPr bwMode="auto">
          <a:xfrm>
            <a:off x="3349094" y="2828838"/>
            <a:ext cx="549381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a:r>
              <a:rPr lang="it-IT" altLang="it-IT" sz="3600" b="0" dirty="0"/>
              <a:t>Studia il passato </a:t>
            </a:r>
          </a:p>
          <a:p>
            <a:pPr algn="ctr"/>
            <a:r>
              <a:rPr lang="it-IT" altLang="it-IT" sz="3600" b="0" dirty="0"/>
              <a:t>se vuoi prevedere il futuro</a:t>
            </a:r>
          </a:p>
        </p:txBody>
      </p:sp>
      <p:sp>
        <p:nvSpPr>
          <p:cNvPr id="5123" name="CasellaDiTesto 12">
            <a:extLst>
              <a:ext uri="{FF2B5EF4-FFF2-40B4-BE49-F238E27FC236}">
                <a16:creationId xmlns:a16="http://schemas.microsoft.com/office/drawing/2014/main" id="{04E91134-56D7-4A10-AB7F-8220E92C792F}"/>
              </a:ext>
            </a:extLst>
          </p:cNvPr>
          <p:cNvSpPr txBox="1">
            <a:spLocks noChangeArrowheads="1"/>
          </p:cNvSpPr>
          <p:nvPr/>
        </p:nvSpPr>
        <p:spPr bwMode="auto">
          <a:xfrm>
            <a:off x="8086726" y="4029164"/>
            <a:ext cx="12493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a:r>
              <a:rPr lang="it-IT" altLang="it-IT" sz="1800" b="0" dirty="0"/>
              <a:t>(Confucio)</a:t>
            </a:r>
          </a:p>
        </p:txBody>
      </p:sp>
    </p:spTree>
  </p:cSld>
  <p:clrMapOvr>
    <a:masterClrMapping/>
  </p:clrMapOvr>
  <p:transition>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C155895C-6CB4-4B54-9A0F-47A0C4CE2C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3615" y="909000"/>
            <a:ext cx="5181600" cy="361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CasellaDiTesto 1">
            <a:extLst>
              <a:ext uri="{FF2B5EF4-FFF2-40B4-BE49-F238E27FC236}">
                <a16:creationId xmlns:a16="http://schemas.microsoft.com/office/drawing/2014/main" id="{29E00A16-3350-4912-893B-F5EECF046B8D}"/>
              </a:ext>
            </a:extLst>
          </p:cNvPr>
          <p:cNvSpPr txBox="1">
            <a:spLocks noChangeArrowheads="1"/>
          </p:cNvSpPr>
          <p:nvPr/>
        </p:nvSpPr>
        <p:spPr bwMode="auto">
          <a:xfrm>
            <a:off x="4097586" y="4549492"/>
            <a:ext cx="192881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it-IT" altLang="it-IT" sz="3600" b="0" dirty="0"/>
              <a:t>Telefono</a:t>
            </a:r>
          </a:p>
        </p:txBody>
      </p:sp>
      <p:sp>
        <p:nvSpPr>
          <p:cNvPr id="6148" name="CasellaDiTesto 5">
            <a:extLst>
              <a:ext uri="{FF2B5EF4-FFF2-40B4-BE49-F238E27FC236}">
                <a16:creationId xmlns:a16="http://schemas.microsoft.com/office/drawing/2014/main" id="{CB9FF0E4-E55C-4B01-951B-753B9FF42622}"/>
              </a:ext>
            </a:extLst>
          </p:cNvPr>
          <p:cNvSpPr txBox="1">
            <a:spLocks noChangeArrowheads="1"/>
          </p:cNvSpPr>
          <p:nvPr/>
        </p:nvSpPr>
        <p:spPr bwMode="auto">
          <a:xfrm>
            <a:off x="4092823" y="5346417"/>
            <a:ext cx="8255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it-IT" altLang="it-IT" sz="3600" b="0"/>
              <a:t>PC</a:t>
            </a:r>
          </a:p>
        </p:txBody>
      </p:sp>
      <p:sp>
        <p:nvSpPr>
          <p:cNvPr id="6149" name="Rettangolo 2">
            <a:extLst>
              <a:ext uri="{FF2B5EF4-FFF2-40B4-BE49-F238E27FC236}">
                <a16:creationId xmlns:a16="http://schemas.microsoft.com/office/drawing/2014/main" id="{8E8563D3-1C8E-44B6-900F-225380FE672A}"/>
              </a:ext>
            </a:extLst>
          </p:cNvPr>
          <p:cNvSpPr>
            <a:spLocks noChangeArrowheads="1"/>
          </p:cNvSpPr>
          <p:nvPr/>
        </p:nvSpPr>
        <p:spPr bwMode="auto">
          <a:xfrm>
            <a:off x="3407028" y="4690775"/>
            <a:ext cx="358775" cy="360362"/>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endParaRPr lang="it-IT" altLang="it-IT"/>
          </a:p>
        </p:txBody>
      </p:sp>
      <p:sp>
        <p:nvSpPr>
          <p:cNvPr id="6150" name="Rettangolo 7">
            <a:extLst>
              <a:ext uri="{FF2B5EF4-FFF2-40B4-BE49-F238E27FC236}">
                <a16:creationId xmlns:a16="http://schemas.microsoft.com/office/drawing/2014/main" id="{CC91307F-016C-45B9-BF05-229A6AAFFDDE}"/>
              </a:ext>
            </a:extLst>
          </p:cNvPr>
          <p:cNvSpPr>
            <a:spLocks noChangeArrowheads="1"/>
          </p:cNvSpPr>
          <p:nvPr/>
        </p:nvSpPr>
        <p:spPr bwMode="auto">
          <a:xfrm>
            <a:off x="3407028" y="5489292"/>
            <a:ext cx="358775" cy="36036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endParaRPr lang="it-IT" altLang="it-IT"/>
          </a:p>
        </p:txBody>
      </p:sp>
      <p:sp>
        <p:nvSpPr>
          <p:cNvPr id="6151" name="CasellaDiTesto 4">
            <a:extLst>
              <a:ext uri="{FF2B5EF4-FFF2-40B4-BE49-F238E27FC236}">
                <a16:creationId xmlns:a16="http://schemas.microsoft.com/office/drawing/2014/main" id="{ACB94E83-4FDF-411B-999E-95E6460FED79}"/>
              </a:ext>
            </a:extLst>
          </p:cNvPr>
          <p:cNvSpPr txBox="1">
            <a:spLocks noChangeArrowheads="1"/>
          </p:cNvSpPr>
          <p:nvPr/>
        </p:nvSpPr>
        <p:spPr bwMode="auto">
          <a:xfrm>
            <a:off x="2064003" y="4539967"/>
            <a:ext cx="874713"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it-IT" altLang="it-IT" sz="8800"/>
              <a:t>?</a:t>
            </a:r>
          </a:p>
        </p:txBody>
      </p:sp>
      <p:sp>
        <p:nvSpPr>
          <p:cNvPr id="6152" name="CasellaDiTesto 6">
            <a:extLst>
              <a:ext uri="{FF2B5EF4-FFF2-40B4-BE49-F238E27FC236}">
                <a16:creationId xmlns:a16="http://schemas.microsoft.com/office/drawing/2014/main" id="{D84C56F7-A821-4D7B-818B-CC697E2A8428}"/>
              </a:ext>
            </a:extLst>
          </p:cNvPr>
          <p:cNvSpPr txBox="1">
            <a:spLocks noChangeArrowheads="1"/>
          </p:cNvSpPr>
          <p:nvPr/>
        </p:nvSpPr>
        <p:spPr bwMode="auto">
          <a:xfrm>
            <a:off x="3205416" y="5036850"/>
            <a:ext cx="90963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it-IT" altLang="it-IT" sz="7200">
                <a:solidFill>
                  <a:srgbClr val="FF0000"/>
                </a:solidFill>
                <a:sym typeface="Wingdings" panose="05000000000000000000" pitchFamily="2" charset="2"/>
              </a:rPr>
              <a:t></a:t>
            </a:r>
            <a:endParaRPr lang="it-IT" altLang="it-IT" sz="7200">
              <a:solidFill>
                <a:srgbClr val="FF0000"/>
              </a:solidFill>
            </a:endParaRPr>
          </a:p>
        </p:txBody>
      </p:sp>
      <p:sp>
        <p:nvSpPr>
          <p:cNvPr id="6153" name="Triangolo isoscele 8">
            <a:extLst>
              <a:ext uri="{FF2B5EF4-FFF2-40B4-BE49-F238E27FC236}">
                <a16:creationId xmlns:a16="http://schemas.microsoft.com/office/drawing/2014/main" id="{F92FDF0D-49A2-448B-BC4D-1A566999F3D4}"/>
              </a:ext>
            </a:extLst>
          </p:cNvPr>
          <p:cNvSpPr>
            <a:spLocks noChangeArrowheads="1"/>
          </p:cNvSpPr>
          <p:nvPr/>
        </p:nvSpPr>
        <p:spPr bwMode="auto">
          <a:xfrm rot="5400000">
            <a:off x="5614442" y="5153531"/>
            <a:ext cx="1295400" cy="217488"/>
          </a:xfrm>
          <a:prstGeom prst="triangle">
            <a:avLst>
              <a:gd name="adj" fmla="val 50000"/>
            </a:avLst>
          </a:prstGeom>
          <a:solidFill>
            <a:schemeClr val="accent1"/>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endParaRPr lang="it-IT" altLang="it-IT"/>
          </a:p>
        </p:txBody>
      </p:sp>
      <p:sp>
        <p:nvSpPr>
          <p:cNvPr id="6154" name="CasellaDiTesto 11">
            <a:extLst>
              <a:ext uri="{FF2B5EF4-FFF2-40B4-BE49-F238E27FC236}">
                <a16:creationId xmlns:a16="http://schemas.microsoft.com/office/drawing/2014/main" id="{D53D8269-D8F1-460C-AD52-AA7C062BD1F0}"/>
              </a:ext>
            </a:extLst>
          </p:cNvPr>
          <p:cNvSpPr txBox="1">
            <a:spLocks noChangeArrowheads="1"/>
          </p:cNvSpPr>
          <p:nvPr/>
        </p:nvSpPr>
        <p:spPr bwMode="auto">
          <a:xfrm>
            <a:off x="6550278" y="4662200"/>
            <a:ext cx="35147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just"/>
            <a:r>
              <a:rPr lang="it-IT" altLang="it-IT" b="0"/>
              <a:t>I primi fondamenti teorici nacquero nel 3° secolo A.C.</a:t>
            </a:r>
          </a:p>
        </p:txBody>
      </p:sp>
    </p:spTree>
  </p:cSld>
  <p:clrMapOvr>
    <a:masterClrMapping/>
  </p:clrMapOvr>
  <p:transition>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6">
            <a:extLst>
              <a:ext uri="{FF2B5EF4-FFF2-40B4-BE49-F238E27FC236}">
                <a16:creationId xmlns:a16="http://schemas.microsoft.com/office/drawing/2014/main" id="{69941FF6-484C-4C7E-B720-173C292DE076}"/>
              </a:ext>
            </a:extLst>
          </p:cNvPr>
          <p:cNvSpPr txBox="1">
            <a:spLocks noChangeArrowheads="1"/>
          </p:cNvSpPr>
          <p:nvPr/>
        </p:nvSpPr>
        <p:spPr bwMode="auto">
          <a:xfrm>
            <a:off x="1416050" y="1871990"/>
            <a:ext cx="93599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eaLnBrk="1" hangingPunct="1"/>
            <a:r>
              <a:rPr lang="it-IT" altLang="it-IT" sz="2800" b="0" dirty="0"/>
              <a:t>Quando è nata l’informatica?</a:t>
            </a:r>
          </a:p>
        </p:txBody>
      </p:sp>
      <p:sp>
        <p:nvSpPr>
          <p:cNvPr id="7171" name="Text Box 8">
            <a:extLst>
              <a:ext uri="{FF2B5EF4-FFF2-40B4-BE49-F238E27FC236}">
                <a16:creationId xmlns:a16="http://schemas.microsoft.com/office/drawing/2014/main" id="{0906D299-B9FA-4786-A8E5-9D80657B760A}"/>
              </a:ext>
            </a:extLst>
          </p:cNvPr>
          <p:cNvSpPr txBox="1">
            <a:spLocks noChangeArrowheads="1"/>
          </p:cNvSpPr>
          <p:nvPr/>
        </p:nvSpPr>
        <p:spPr bwMode="auto">
          <a:xfrm>
            <a:off x="1416052" y="2689323"/>
            <a:ext cx="467995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r>
              <a:rPr lang="it-IT" altLang="it-IT" sz="2800" b="0" dirty="0"/>
              <a:t>Primi fondamenti teorici…</a:t>
            </a:r>
          </a:p>
        </p:txBody>
      </p:sp>
      <p:sp>
        <p:nvSpPr>
          <p:cNvPr id="7172" name="Text Box 9">
            <a:extLst>
              <a:ext uri="{FF2B5EF4-FFF2-40B4-BE49-F238E27FC236}">
                <a16:creationId xmlns:a16="http://schemas.microsoft.com/office/drawing/2014/main" id="{43A8D73C-07D0-4DFC-92D7-CD87F06A3709}"/>
              </a:ext>
            </a:extLst>
          </p:cNvPr>
          <p:cNvSpPr txBox="1">
            <a:spLocks noChangeArrowheads="1"/>
          </p:cNvSpPr>
          <p:nvPr/>
        </p:nvSpPr>
        <p:spPr bwMode="auto">
          <a:xfrm>
            <a:off x="6096001" y="2689323"/>
            <a:ext cx="467994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r" eaLnBrk="1" hangingPunct="1"/>
            <a:r>
              <a:rPr lang="it-IT" altLang="it-IT" sz="2800" b="0" dirty="0"/>
              <a:t>3° sec. A.C., Euclide</a:t>
            </a:r>
          </a:p>
        </p:txBody>
      </p:sp>
      <p:sp>
        <p:nvSpPr>
          <p:cNvPr id="7173" name="AutoShape 10">
            <a:extLst>
              <a:ext uri="{FF2B5EF4-FFF2-40B4-BE49-F238E27FC236}">
                <a16:creationId xmlns:a16="http://schemas.microsoft.com/office/drawing/2014/main" id="{D8D6C771-FA5A-4E76-BD8E-BEB2792C021E}"/>
              </a:ext>
            </a:extLst>
          </p:cNvPr>
          <p:cNvSpPr>
            <a:spLocks noChangeArrowheads="1"/>
          </p:cNvSpPr>
          <p:nvPr/>
        </p:nvSpPr>
        <p:spPr bwMode="auto">
          <a:xfrm>
            <a:off x="5844379" y="3407204"/>
            <a:ext cx="503238" cy="431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endParaRPr lang="it-IT" altLang="it-IT" sz="2800" b="0"/>
          </a:p>
        </p:txBody>
      </p:sp>
      <p:sp>
        <p:nvSpPr>
          <p:cNvPr id="7174" name="Text Box 11">
            <a:extLst>
              <a:ext uri="{FF2B5EF4-FFF2-40B4-BE49-F238E27FC236}">
                <a16:creationId xmlns:a16="http://schemas.microsoft.com/office/drawing/2014/main" id="{97A99CCB-F76B-481B-8156-B165B5D0370D}"/>
              </a:ext>
            </a:extLst>
          </p:cNvPr>
          <p:cNvSpPr txBox="1">
            <a:spLocks noChangeArrowheads="1"/>
          </p:cNvSpPr>
          <p:nvPr/>
        </p:nvSpPr>
        <p:spPr bwMode="auto">
          <a:xfrm>
            <a:off x="695325" y="4133118"/>
            <a:ext cx="10801350"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000" rIns="1800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just" eaLnBrk="1" hangingPunct="1"/>
            <a:r>
              <a:rPr lang="it-IT" altLang="it-IT" sz="2800" b="0" dirty="0"/>
              <a:t>Il metodo per calcolare il mcd di due numeri è un processo a passi: di fatto, è un programma anche se non aveva il calcolatore per farlo. </a:t>
            </a:r>
          </a:p>
          <a:p>
            <a:pPr algn="just" eaLnBrk="1" hangingPunct="1"/>
            <a:r>
              <a:rPr lang="it-IT" altLang="it-IT" sz="2800" b="0" dirty="0"/>
              <a:t>Infatti, è uno dei più diffusi esercizi per chi inizia a muovere i primi passi nella programmazione.</a:t>
            </a:r>
          </a:p>
        </p:txBody>
      </p:sp>
      <p:sp>
        <p:nvSpPr>
          <p:cNvPr id="7175" name="Text Box 12">
            <a:extLst>
              <a:ext uri="{FF2B5EF4-FFF2-40B4-BE49-F238E27FC236}">
                <a16:creationId xmlns:a16="http://schemas.microsoft.com/office/drawing/2014/main" id="{CA81C3D8-873E-4984-847E-2957D37A06ED}"/>
              </a:ext>
            </a:extLst>
          </p:cNvPr>
          <p:cNvSpPr txBox="1">
            <a:spLocks noChangeArrowheads="1"/>
          </p:cNvSpPr>
          <p:nvPr/>
        </p:nvSpPr>
        <p:spPr bwMode="auto">
          <a:xfrm>
            <a:off x="1416050" y="833562"/>
            <a:ext cx="9359899"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eaLnBrk="1" hangingPunct="1"/>
            <a:r>
              <a:rPr lang="it-IT" altLang="it-IT" sz="3200" dirty="0">
                <a:solidFill>
                  <a:srgbClr val="CC1467"/>
                </a:solidFill>
              </a:rPr>
              <a:t>Preistoria informatica</a:t>
            </a:r>
          </a:p>
        </p:txBody>
      </p:sp>
    </p:spTree>
  </p:cSld>
  <p:clrMapOvr>
    <a:masterClrMapping/>
  </p:clrMapOvr>
  <p:transition>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3">
            <a:extLst>
              <a:ext uri="{FF2B5EF4-FFF2-40B4-BE49-F238E27FC236}">
                <a16:creationId xmlns:a16="http://schemas.microsoft.com/office/drawing/2014/main" id="{DF854A0C-BB97-47AD-A3DD-3DB48E0A1447}"/>
              </a:ext>
            </a:extLst>
          </p:cNvPr>
          <p:cNvSpPr txBox="1">
            <a:spLocks noChangeArrowheads="1"/>
          </p:cNvSpPr>
          <p:nvPr/>
        </p:nvSpPr>
        <p:spPr bwMode="auto">
          <a:xfrm>
            <a:off x="695325" y="2133000"/>
            <a:ext cx="10801349"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just" eaLnBrk="1" hangingPunct="1"/>
            <a:r>
              <a:rPr lang="it-IT" altLang="it-IT" b="0" dirty="0"/>
              <a:t>Euclide però non aveva ancora ben percepito il significato del metodo a passi: non ne fece una scienza. Cosa che invece fece </a:t>
            </a:r>
            <a:r>
              <a:rPr lang="it-IT" altLang="it-IT" dirty="0" err="1"/>
              <a:t>Abū</a:t>
            </a:r>
            <a:r>
              <a:rPr lang="it-IT" altLang="it-IT" dirty="0"/>
              <a:t> </a:t>
            </a:r>
            <a:r>
              <a:rPr lang="it-IT" altLang="it-IT" dirty="0" err="1"/>
              <a:t>Jaʿfar</a:t>
            </a:r>
            <a:r>
              <a:rPr lang="it-IT" altLang="it-IT" dirty="0"/>
              <a:t> </a:t>
            </a:r>
            <a:r>
              <a:rPr lang="it-IT" altLang="it-IT" dirty="0" err="1"/>
              <a:t>Muḥammad</a:t>
            </a:r>
            <a:r>
              <a:rPr lang="it-IT" altLang="it-IT" dirty="0"/>
              <a:t> </a:t>
            </a:r>
            <a:r>
              <a:rPr lang="it-IT" altLang="it-IT" dirty="0" err="1"/>
              <a:t>ibn</a:t>
            </a:r>
            <a:r>
              <a:rPr lang="it-IT" altLang="it-IT" dirty="0"/>
              <a:t> </a:t>
            </a:r>
            <a:r>
              <a:rPr lang="it-IT" altLang="it-IT" dirty="0" err="1"/>
              <a:t>Mūsā</a:t>
            </a:r>
            <a:r>
              <a:rPr lang="it-IT" altLang="it-IT" dirty="0"/>
              <a:t> al-</a:t>
            </a:r>
            <a:r>
              <a:rPr lang="it-IT" altLang="it-IT" dirty="0" err="1"/>
              <a:t>Khwārizmī</a:t>
            </a:r>
            <a:r>
              <a:rPr lang="it-IT" altLang="it-IT" b="0" dirty="0"/>
              <a:t>, un matematico persiano che visse intorno all’800 (forse, non è noto con esattezza) e pubblicò un metodo a passi per risolvere equazioni, metodo che nella traduzione del nome in latino chiamò </a:t>
            </a:r>
            <a:r>
              <a:rPr lang="it-IT" altLang="it-IT" b="0" u="sng" dirty="0"/>
              <a:t>algoritmo</a:t>
            </a:r>
            <a:r>
              <a:rPr lang="it-IT" altLang="it-IT" b="0" dirty="0"/>
              <a:t>. </a:t>
            </a:r>
          </a:p>
          <a:p>
            <a:pPr algn="just" eaLnBrk="1" hangingPunct="1"/>
            <a:r>
              <a:rPr lang="it-IT" altLang="it-IT" b="0" dirty="0"/>
              <a:t>I metodi a passi – gli algoritmi – sono il fondamento della programmazione e oggi con la diffusione della robotica e gli investimenti in intelligenza artificiale è un termine conosciuto a tutti (o quasi).</a:t>
            </a:r>
          </a:p>
        </p:txBody>
      </p:sp>
      <p:sp>
        <p:nvSpPr>
          <p:cNvPr id="2" name="Text Box 12">
            <a:extLst>
              <a:ext uri="{FF2B5EF4-FFF2-40B4-BE49-F238E27FC236}">
                <a16:creationId xmlns:a16="http://schemas.microsoft.com/office/drawing/2014/main" id="{C6E6BE92-A074-4967-D54E-09B7636F9089}"/>
              </a:ext>
            </a:extLst>
          </p:cNvPr>
          <p:cNvSpPr txBox="1">
            <a:spLocks noChangeArrowheads="1"/>
          </p:cNvSpPr>
          <p:nvPr/>
        </p:nvSpPr>
        <p:spPr bwMode="auto">
          <a:xfrm>
            <a:off x="1416050" y="833562"/>
            <a:ext cx="93599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eaLnBrk="1" hangingPunct="1"/>
            <a:r>
              <a:rPr lang="it-IT" altLang="it-IT" sz="3200" dirty="0">
                <a:solidFill>
                  <a:srgbClr val="CC1467"/>
                </a:solidFill>
              </a:rPr>
              <a:t>Preistoria informatica</a:t>
            </a:r>
          </a:p>
        </p:txBody>
      </p:sp>
    </p:spTree>
  </p:cSld>
  <p:clrMapOvr>
    <a:masterClrMapping/>
  </p:clrMapOvr>
  <p:transition>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Text Box 3">
            <a:extLst>
              <a:ext uri="{FF2B5EF4-FFF2-40B4-BE49-F238E27FC236}">
                <a16:creationId xmlns:a16="http://schemas.microsoft.com/office/drawing/2014/main" id="{A86C1999-4BE7-4BD0-BD13-D4C06DF466CE}"/>
              </a:ext>
            </a:extLst>
          </p:cNvPr>
          <p:cNvSpPr txBox="1">
            <a:spLocks noChangeArrowheads="1"/>
          </p:cNvSpPr>
          <p:nvPr/>
        </p:nvSpPr>
        <p:spPr bwMode="auto">
          <a:xfrm>
            <a:off x="2890011" y="2154016"/>
            <a:ext cx="8606664"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just" eaLnBrk="1" hangingPunct="1"/>
            <a:r>
              <a:rPr lang="it-IT" altLang="it-IT" b="0" dirty="0"/>
              <a:t>1834: </a:t>
            </a:r>
            <a:r>
              <a:rPr lang="it-IT" altLang="it-IT" dirty="0"/>
              <a:t>Sir Charles Babbage</a:t>
            </a:r>
            <a:r>
              <a:rPr lang="it-IT" altLang="it-IT" b="0" dirty="0"/>
              <a:t>, matematico e filosofo inglese, ebbe l’idea di concepire un calcolatore programmabile che chiamò </a:t>
            </a:r>
            <a:r>
              <a:rPr lang="it-IT" altLang="it-IT" b="0" i="1" dirty="0"/>
              <a:t>macchina differenziale</a:t>
            </a:r>
            <a:r>
              <a:rPr lang="it-IT" altLang="it-IT" b="0" dirty="0"/>
              <a:t>. Non riuscì a realizzarla perché gli mancarono alcuni fondamentali componenti tecnologici. Nello stesso periodo Joseph Henry, un fisico americano, studiava la corrente elettrica e inventò il relè, un dispositivo in cui il passaggio della corrente elettrica chiudeva i morsetti, mentre l’assenza di corrente li lasciava aperti. Fu una scoperta rivoluzionaria e, come tale, anch’essa non fu compresa appieno nelle sue potenzialità: Henry era un fisico, non un matematico. </a:t>
            </a:r>
          </a:p>
        </p:txBody>
      </p:sp>
      <p:pic>
        <p:nvPicPr>
          <p:cNvPr id="9221" name="Immagine 4">
            <a:extLst>
              <a:ext uri="{FF2B5EF4-FFF2-40B4-BE49-F238E27FC236}">
                <a16:creationId xmlns:a16="http://schemas.microsoft.com/office/drawing/2014/main" id="{843DB9C6-EABD-442C-8F70-B6097E7E53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325" y="2133000"/>
            <a:ext cx="2194686" cy="3019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Box 12">
            <a:extLst>
              <a:ext uri="{FF2B5EF4-FFF2-40B4-BE49-F238E27FC236}">
                <a16:creationId xmlns:a16="http://schemas.microsoft.com/office/drawing/2014/main" id="{2B597FC5-E989-2F82-D363-D6BFE1D3D864}"/>
              </a:ext>
            </a:extLst>
          </p:cNvPr>
          <p:cNvSpPr txBox="1">
            <a:spLocks noChangeArrowheads="1"/>
          </p:cNvSpPr>
          <p:nvPr/>
        </p:nvSpPr>
        <p:spPr bwMode="auto">
          <a:xfrm>
            <a:off x="1416050" y="837000"/>
            <a:ext cx="935989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eaLnBrk="1" hangingPunct="1"/>
            <a:r>
              <a:rPr lang="it-IT" altLang="it-IT" sz="3200" dirty="0">
                <a:solidFill>
                  <a:srgbClr val="CC1467"/>
                </a:solidFill>
              </a:rPr>
              <a:t>Gli albori dell’informatica: le basi teoriche</a:t>
            </a:r>
          </a:p>
        </p:txBody>
      </p:sp>
    </p:spTree>
  </p:cSld>
  <p:clrMapOvr>
    <a:masterClrMapping/>
  </p:clrMapOvr>
  <p:transition>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Immagine 2">
            <a:extLst>
              <a:ext uri="{FF2B5EF4-FFF2-40B4-BE49-F238E27FC236}">
                <a16:creationId xmlns:a16="http://schemas.microsoft.com/office/drawing/2014/main" id="{098706D4-D797-4787-B5E2-05F8A641D4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8730" y="2158414"/>
            <a:ext cx="2086773" cy="2380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Text Box 3">
            <a:extLst>
              <a:ext uri="{FF2B5EF4-FFF2-40B4-BE49-F238E27FC236}">
                <a16:creationId xmlns:a16="http://schemas.microsoft.com/office/drawing/2014/main" id="{07551C1E-609B-4B32-B08A-CE76E25947DB}"/>
              </a:ext>
            </a:extLst>
          </p:cNvPr>
          <p:cNvSpPr txBox="1">
            <a:spLocks noChangeArrowheads="1"/>
          </p:cNvSpPr>
          <p:nvPr/>
        </p:nvSpPr>
        <p:spPr bwMode="auto">
          <a:xfrm>
            <a:off x="2845503" y="2133000"/>
            <a:ext cx="8651171"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just" eaLnBrk="1" hangingPunct="1"/>
            <a:r>
              <a:rPr lang="it-IT" altLang="it-IT" dirty="0"/>
              <a:t>George Boole </a:t>
            </a:r>
            <a:r>
              <a:rPr lang="it-IT" altLang="it-IT" b="0" dirty="0"/>
              <a:t>era un matematico e inventò una particolare algebra che porta il suo nome, l’algebra booleana. L’algebra booleana usa due soli numeri: «0» (o «falso») e «1» (o «vero»). Con due soli numeri riuscì a sviluppare un’intera matematica e fu lui a comprendere come il dispositivo inventato da Henry avrebbe consentito di sviluppare una macchina capace non solo di calcolare, ma anche di ragionare: «vero» e «falso» sono le basi della logica matematica sulla quale si sviluppa la programmazione. </a:t>
            </a:r>
          </a:p>
        </p:txBody>
      </p:sp>
      <p:sp>
        <p:nvSpPr>
          <p:cNvPr id="10245" name="Rettangolo 5">
            <a:extLst>
              <a:ext uri="{FF2B5EF4-FFF2-40B4-BE49-F238E27FC236}">
                <a16:creationId xmlns:a16="http://schemas.microsoft.com/office/drawing/2014/main" id="{4E5D58D9-6C79-4A57-B529-EDBE05F8E440}"/>
              </a:ext>
            </a:extLst>
          </p:cNvPr>
          <p:cNvSpPr>
            <a:spLocks noChangeArrowheads="1"/>
          </p:cNvSpPr>
          <p:nvPr/>
        </p:nvSpPr>
        <p:spPr bwMode="auto">
          <a:xfrm>
            <a:off x="695326" y="5478740"/>
            <a:ext cx="1080134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just" eaLnBrk="1" hangingPunct="1"/>
            <a:r>
              <a:rPr lang="it-IT" altLang="it-IT" b="0" dirty="0"/>
              <a:t>Calcolo + logica + tecnologia di base: le fondamenta per la nascita e lo sviluppo dei calcolatori erano state poste.</a:t>
            </a:r>
          </a:p>
        </p:txBody>
      </p:sp>
      <p:sp>
        <p:nvSpPr>
          <p:cNvPr id="2" name="Text Box 12">
            <a:extLst>
              <a:ext uri="{FF2B5EF4-FFF2-40B4-BE49-F238E27FC236}">
                <a16:creationId xmlns:a16="http://schemas.microsoft.com/office/drawing/2014/main" id="{5FE9A8BE-C011-E35A-3514-17416166F351}"/>
              </a:ext>
            </a:extLst>
          </p:cNvPr>
          <p:cNvSpPr txBox="1">
            <a:spLocks noChangeArrowheads="1"/>
          </p:cNvSpPr>
          <p:nvPr/>
        </p:nvSpPr>
        <p:spPr bwMode="auto">
          <a:xfrm>
            <a:off x="1416050" y="828225"/>
            <a:ext cx="935989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eaLnBrk="1" hangingPunct="1"/>
            <a:r>
              <a:rPr lang="it-IT" altLang="it-IT" sz="3200" dirty="0">
                <a:solidFill>
                  <a:srgbClr val="CC1467"/>
                </a:solidFill>
              </a:rPr>
              <a:t>Gli albori dell’informatica: le basi teoriche</a:t>
            </a:r>
          </a:p>
        </p:txBody>
      </p:sp>
    </p:spTree>
  </p:cSld>
  <p:clrMapOvr>
    <a:masterClrMapping/>
  </p:clrMapOvr>
  <p:transition>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ext Box 3">
            <a:extLst>
              <a:ext uri="{FF2B5EF4-FFF2-40B4-BE49-F238E27FC236}">
                <a16:creationId xmlns:a16="http://schemas.microsoft.com/office/drawing/2014/main" id="{BE887355-AEF3-476F-8B7B-33AA2378E4A4}"/>
              </a:ext>
            </a:extLst>
          </p:cNvPr>
          <p:cNvSpPr txBox="1">
            <a:spLocks noChangeArrowheads="1"/>
          </p:cNvSpPr>
          <p:nvPr/>
        </p:nvSpPr>
        <p:spPr bwMode="auto">
          <a:xfrm>
            <a:off x="695325" y="2133000"/>
            <a:ext cx="10801350" cy="3631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just" eaLnBrk="1" hangingPunct="1">
              <a:spcBef>
                <a:spcPts val="0"/>
              </a:spcBef>
              <a:spcAft>
                <a:spcPts val="600"/>
              </a:spcAft>
            </a:pPr>
            <a:r>
              <a:rPr lang="it-IT" altLang="it-IT" sz="2000" dirty="0"/>
              <a:t>1888</a:t>
            </a:r>
            <a:r>
              <a:rPr lang="it-IT" altLang="it-IT" sz="2000" b="0" dirty="0"/>
              <a:t>: </a:t>
            </a:r>
            <a:r>
              <a:rPr lang="it-IT" altLang="it-IT" sz="2000" dirty="0"/>
              <a:t>William Seward Burroughs </a:t>
            </a:r>
            <a:r>
              <a:rPr lang="it-IT" altLang="it-IT" sz="2000" b="0" dirty="0"/>
              <a:t>lasciò l’impiego in banca per dedicarsi alla realizzazione di una macchina calcolatrice in grado di semplificare il lavoro manuale dei contabili. Fondò una società per produrre le sue macchine calcolatrici, la Burroughs, che nel 1927 raggiunse il milione di vendite. La Burroughs continuò a produrre macchine calcolatrici fino ai giorni nostri e nel 1986, tramite un’operazione di Merge &amp; Acquisition tra la Sperry Corporation e la Burroughs stessa, venne costituita la Unisys, tuttora operativa. Fattura 2,83 miliardi di dollari (2018) ed è quotata al NYSE.</a:t>
            </a:r>
          </a:p>
          <a:p>
            <a:pPr algn="just" eaLnBrk="1" hangingPunct="1">
              <a:spcBef>
                <a:spcPts val="0"/>
              </a:spcBef>
              <a:spcAft>
                <a:spcPts val="600"/>
              </a:spcAft>
            </a:pPr>
            <a:r>
              <a:rPr lang="it-IT" altLang="it-IT" sz="2000" dirty="0"/>
              <a:t>1906</a:t>
            </a:r>
            <a:r>
              <a:rPr lang="it-IT" altLang="it-IT" sz="2000" b="0" dirty="0"/>
              <a:t>: </a:t>
            </a:r>
            <a:r>
              <a:rPr lang="it-IT" altLang="it-IT" sz="2000" dirty="0"/>
              <a:t>Lee Dee Forest</a:t>
            </a:r>
            <a:r>
              <a:rPr lang="it-IT" altLang="it-IT" sz="2000" b="0" dirty="0"/>
              <a:t> inventò il triodo, più performante del relè.</a:t>
            </a:r>
          </a:p>
          <a:p>
            <a:pPr algn="just" eaLnBrk="1" hangingPunct="1">
              <a:spcBef>
                <a:spcPts val="0"/>
              </a:spcBef>
              <a:spcAft>
                <a:spcPts val="600"/>
              </a:spcAft>
            </a:pPr>
            <a:r>
              <a:rPr lang="it-IT" altLang="it-IT" sz="2000" dirty="0"/>
              <a:t>1929</a:t>
            </a:r>
            <a:r>
              <a:rPr lang="it-IT" altLang="it-IT" sz="2000" b="0" dirty="0"/>
              <a:t>: </a:t>
            </a:r>
            <a:r>
              <a:rPr lang="it-IT" altLang="it-IT" sz="2000" dirty="0"/>
              <a:t>Vladimir Kosma Zworykin</a:t>
            </a:r>
            <a:r>
              <a:rPr lang="it-IT" altLang="it-IT" sz="2000" b="0" dirty="0"/>
              <a:t>, ingegnere americano di origini russe, inventò il tubo catodico migliorato che chiamò cinescopio: in altri termini il precursore della televisione, tecnologia con la quale, alcuni anni dopo, si sarebbero realizzati i primi monitor.</a:t>
            </a:r>
          </a:p>
        </p:txBody>
      </p:sp>
      <p:sp>
        <p:nvSpPr>
          <p:cNvPr id="11268" name="Text Box 11">
            <a:extLst>
              <a:ext uri="{FF2B5EF4-FFF2-40B4-BE49-F238E27FC236}">
                <a16:creationId xmlns:a16="http://schemas.microsoft.com/office/drawing/2014/main" id="{045A2D11-DF31-42B5-A44C-E9D0DBFF413F}"/>
              </a:ext>
            </a:extLst>
          </p:cNvPr>
          <p:cNvSpPr txBox="1">
            <a:spLocks noChangeArrowheads="1"/>
          </p:cNvSpPr>
          <p:nvPr/>
        </p:nvSpPr>
        <p:spPr bwMode="auto">
          <a:xfrm>
            <a:off x="695325" y="1413000"/>
            <a:ext cx="540067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r>
              <a:rPr lang="it-IT" altLang="it-IT" sz="2800" dirty="0"/>
              <a:t>Gli inventori</a:t>
            </a:r>
          </a:p>
        </p:txBody>
      </p:sp>
      <p:sp>
        <p:nvSpPr>
          <p:cNvPr id="2" name="Text Box 12">
            <a:extLst>
              <a:ext uri="{FF2B5EF4-FFF2-40B4-BE49-F238E27FC236}">
                <a16:creationId xmlns:a16="http://schemas.microsoft.com/office/drawing/2014/main" id="{A23DDB1F-71F9-F0FB-38B5-7DDA4A456F69}"/>
              </a:ext>
            </a:extLst>
          </p:cNvPr>
          <p:cNvSpPr txBox="1">
            <a:spLocks noChangeArrowheads="1"/>
          </p:cNvSpPr>
          <p:nvPr/>
        </p:nvSpPr>
        <p:spPr bwMode="auto">
          <a:xfrm>
            <a:off x="1416050" y="828225"/>
            <a:ext cx="935989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eaLnBrk="1" hangingPunct="1"/>
            <a:r>
              <a:rPr lang="it-IT" altLang="it-IT" sz="3200" dirty="0">
                <a:solidFill>
                  <a:srgbClr val="CC1467"/>
                </a:solidFill>
              </a:rPr>
              <a:t>Gli inizi dell’informatica: le basi tecniche</a:t>
            </a:r>
          </a:p>
        </p:txBody>
      </p:sp>
    </p:spTree>
  </p:cSld>
  <p:clrMapOvr>
    <a:masterClrMapping/>
  </p:clrMapOvr>
  <p:transition>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Text Box 3">
            <a:extLst>
              <a:ext uri="{FF2B5EF4-FFF2-40B4-BE49-F238E27FC236}">
                <a16:creationId xmlns:a16="http://schemas.microsoft.com/office/drawing/2014/main" id="{A53B0446-5684-41AA-A039-EB83F27EE11E}"/>
              </a:ext>
            </a:extLst>
          </p:cNvPr>
          <p:cNvSpPr txBox="1">
            <a:spLocks noChangeArrowheads="1"/>
          </p:cNvSpPr>
          <p:nvPr/>
        </p:nvSpPr>
        <p:spPr bwMode="auto">
          <a:xfrm>
            <a:off x="696000" y="2133000"/>
            <a:ext cx="10800675"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just" eaLnBrk="1" hangingPunct="1"/>
            <a:r>
              <a:rPr lang="it-IT" altLang="it-IT" dirty="0"/>
              <a:t>1936</a:t>
            </a:r>
            <a:r>
              <a:rPr lang="it-IT" altLang="it-IT" b="0" dirty="0"/>
              <a:t>: </a:t>
            </a:r>
            <a:r>
              <a:rPr lang="it-IT" altLang="it-IT" dirty="0"/>
              <a:t>Konrad </a:t>
            </a:r>
            <a:r>
              <a:rPr lang="it-IT" altLang="it-IT" dirty="0" err="1"/>
              <a:t>Zuse</a:t>
            </a:r>
            <a:r>
              <a:rPr lang="it-IT" altLang="it-IT" b="0" dirty="0"/>
              <a:t>, un ingegnere tedesco considerato il padre del moderno computer, a soli 26 anni costruì la Z1, la prima macchina calcolatrice digitale brevettata.</a:t>
            </a:r>
          </a:p>
        </p:txBody>
      </p:sp>
      <p:sp>
        <p:nvSpPr>
          <p:cNvPr id="12292" name="Text Box 11">
            <a:extLst>
              <a:ext uri="{FF2B5EF4-FFF2-40B4-BE49-F238E27FC236}">
                <a16:creationId xmlns:a16="http://schemas.microsoft.com/office/drawing/2014/main" id="{452DDF82-29F6-491C-A1B9-6C419C951F45}"/>
              </a:ext>
            </a:extLst>
          </p:cNvPr>
          <p:cNvSpPr txBox="1">
            <a:spLocks noChangeArrowheads="1"/>
          </p:cNvSpPr>
          <p:nvPr/>
        </p:nvSpPr>
        <p:spPr bwMode="auto">
          <a:xfrm>
            <a:off x="725013" y="1413000"/>
            <a:ext cx="537098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r>
              <a:rPr lang="it-IT" altLang="it-IT" sz="2800" dirty="0"/>
              <a:t>Gli inventori</a:t>
            </a:r>
          </a:p>
        </p:txBody>
      </p:sp>
      <p:sp>
        <p:nvSpPr>
          <p:cNvPr id="12293" name="Rettangolo 4">
            <a:extLst>
              <a:ext uri="{FF2B5EF4-FFF2-40B4-BE49-F238E27FC236}">
                <a16:creationId xmlns:a16="http://schemas.microsoft.com/office/drawing/2014/main" id="{449E3339-B943-4844-B4E0-6297E8FE441E}"/>
              </a:ext>
            </a:extLst>
          </p:cNvPr>
          <p:cNvSpPr>
            <a:spLocks noChangeArrowheads="1"/>
          </p:cNvSpPr>
          <p:nvPr/>
        </p:nvSpPr>
        <p:spPr bwMode="auto">
          <a:xfrm>
            <a:off x="1038225" y="3533168"/>
            <a:ext cx="1045845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just"/>
            <a:r>
              <a:rPr lang="it-IT" altLang="it-IT" sz="2000" b="0" i="1" dirty="0"/>
              <a:t>digitale</a:t>
            </a:r>
            <a:r>
              <a:rPr lang="it-IT" altLang="it-IT" sz="2000" b="0" dirty="0"/>
              <a:t>: deriva da digit “cifra, numero”. “0” e “1” sono digit, quindi tutto ciò che è codificato con “0” e “1” è digitale mentre lunghezze d’onda, tensioni elettriche, trasmissioni meccaniche ecc. sono </a:t>
            </a:r>
            <a:r>
              <a:rPr lang="it-IT" altLang="it-IT" sz="2000" b="0" i="1" dirty="0"/>
              <a:t>analogiche.</a:t>
            </a:r>
            <a:endParaRPr lang="it-IT" altLang="it-IT" sz="2000" i="1" dirty="0"/>
          </a:p>
        </p:txBody>
      </p:sp>
      <p:sp>
        <p:nvSpPr>
          <p:cNvPr id="12294" name="Triangolo isoscele 5">
            <a:extLst>
              <a:ext uri="{FF2B5EF4-FFF2-40B4-BE49-F238E27FC236}">
                <a16:creationId xmlns:a16="http://schemas.microsoft.com/office/drawing/2014/main" id="{CBAE10CA-D593-45C2-99DF-E68EDA963AB1}"/>
              </a:ext>
            </a:extLst>
          </p:cNvPr>
          <p:cNvSpPr>
            <a:spLocks noChangeArrowheads="1"/>
          </p:cNvSpPr>
          <p:nvPr/>
        </p:nvSpPr>
        <p:spPr bwMode="auto">
          <a:xfrm rot="5400000">
            <a:off x="638175" y="3869550"/>
            <a:ext cx="457200" cy="342900"/>
          </a:xfrm>
          <a:prstGeom prst="triangle">
            <a:avLst>
              <a:gd name="adj" fmla="val 50000"/>
            </a:avLst>
          </a:prstGeom>
          <a:solidFill>
            <a:schemeClr val="accent1"/>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endParaRPr lang="it-IT" altLang="it-IT"/>
          </a:p>
        </p:txBody>
      </p:sp>
      <p:sp>
        <p:nvSpPr>
          <p:cNvPr id="12295" name="Rettangolo 7">
            <a:extLst>
              <a:ext uri="{FF2B5EF4-FFF2-40B4-BE49-F238E27FC236}">
                <a16:creationId xmlns:a16="http://schemas.microsoft.com/office/drawing/2014/main" id="{05959C01-D99D-4143-AE8F-2E702F12A63D}"/>
              </a:ext>
            </a:extLst>
          </p:cNvPr>
          <p:cNvSpPr>
            <a:spLocks noChangeArrowheads="1"/>
          </p:cNvSpPr>
          <p:nvPr/>
        </p:nvSpPr>
        <p:spPr bwMode="auto">
          <a:xfrm>
            <a:off x="695325" y="4748671"/>
            <a:ext cx="1080135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just"/>
            <a:r>
              <a:rPr lang="it-IT" altLang="it-IT" b="0" dirty="0"/>
              <a:t>Si può quindi avere una macchina completamente meccanica, ma… digitale, perché codifica e “lavora” utilizzando l’algebra booleana. L’elettronica non c’entra nulla con il concetto «digitale».</a:t>
            </a:r>
          </a:p>
        </p:txBody>
      </p:sp>
      <p:sp>
        <p:nvSpPr>
          <p:cNvPr id="3" name="Text Box 12">
            <a:extLst>
              <a:ext uri="{FF2B5EF4-FFF2-40B4-BE49-F238E27FC236}">
                <a16:creationId xmlns:a16="http://schemas.microsoft.com/office/drawing/2014/main" id="{ACAB0E77-469D-28DD-F16F-75DBB0BB64C2}"/>
              </a:ext>
            </a:extLst>
          </p:cNvPr>
          <p:cNvSpPr txBox="1">
            <a:spLocks noChangeArrowheads="1"/>
          </p:cNvSpPr>
          <p:nvPr/>
        </p:nvSpPr>
        <p:spPr bwMode="auto">
          <a:xfrm>
            <a:off x="1416050" y="828225"/>
            <a:ext cx="935989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eaLnBrk="1" hangingPunct="1"/>
            <a:r>
              <a:rPr lang="it-IT" altLang="it-IT" sz="3200" dirty="0">
                <a:solidFill>
                  <a:srgbClr val="CC1467"/>
                </a:solidFill>
              </a:rPr>
              <a:t>Gli inizi dell’informatica: le basi tecniche</a:t>
            </a:r>
          </a:p>
        </p:txBody>
      </p:sp>
    </p:spTree>
  </p:cSld>
  <p:clrMapOvr>
    <a:masterClrMapping/>
  </p:clrMapOvr>
  <p:transition>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ttangolo 3">
            <a:extLst>
              <a:ext uri="{FF2B5EF4-FFF2-40B4-BE49-F238E27FC236}">
                <a16:creationId xmlns:a16="http://schemas.microsoft.com/office/drawing/2014/main" id="{7A908443-D99A-4AB3-8711-43E587908EF2}"/>
              </a:ext>
            </a:extLst>
          </p:cNvPr>
          <p:cNvSpPr>
            <a:spLocks noChangeArrowheads="1"/>
          </p:cNvSpPr>
          <p:nvPr/>
        </p:nvSpPr>
        <p:spPr bwMode="auto">
          <a:xfrm>
            <a:off x="695325" y="2133000"/>
            <a:ext cx="1080135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just"/>
            <a:r>
              <a:rPr lang="it-IT" altLang="it-IT" sz="2000" spc="-50" dirty="0"/>
              <a:t>Alan Turing </a:t>
            </a:r>
            <a:r>
              <a:rPr lang="it-IT" altLang="it-IT" sz="2000" b="0" spc="-50" dirty="0"/>
              <a:t>studiò e sviluppò con la sua Macchina di Turing – uno strumento teorico, ma realizzato meccanicamente, che rappresenta un modello astratto di un computer – la teoria degli algoritmi e della computabilità. </a:t>
            </a:r>
          </a:p>
          <a:p>
            <a:pPr algn="just"/>
            <a:r>
              <a:rPr lang="it-IT" altLang="it-IT" sz="2000" spc="-50" dirty="0"/>
              <a:t>Alonzo Church</a:t>
            </a:r>
            <a:r>
              <a:rPr lang="it-IT" altLang="it-IT" sz="2000" b="0" spc="-50" dirty="0"/>
              <a:t>, matematico e logico americano, definì il concetto computazionale di decidibile e indecidibile. </a:t>
            </a:r>
          </a:p>
        </p:txBody>
      </p:sp>
      <p:sp>
        <p:nvSpPr>
          <p:cNvPr id="13316" name="Triangolo isoscele 4">
            <a:extLst>
              <a:ext uri="{FF2B5EF4-FFF2-40B4-BE49-F238E27FC236}">
                <a16:creationId xmlns:a16="http://schemas.microsoft.com/office/drawing/2014/main" id="{33BDB328-6426-4B0B-856F-0827D5D16208}"/>
              </a:ext>
            </a:extLst>
          </p:cNvPr>
          <p:cNvSpPr>
            <a:spLocks noChangeArrowheads="1"/>
          </p:cNvSpPr>
          <p:nvPr/>
        </p:nvSpPr>
        <p:spPr bwMode="auto">
          <a:xfrm rot="5400000">
            <a:off x="638174" y="4018271"/>
            <a:ext cx="457200" cy="342900"/>
          </a:xfrm>
          <a:prstGeom prst="triangle">
            <a:avLst>
              <a:gd name="adj" fmla="val 50000"/>
            </a:avLst>
          </a:prstGeom>
          <a:solidFill>
            <a:schemeClr val="accent1"/>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endParaRPr lang="it-IT" altLang="it-IT" spc="-50"/>
          </a:p>
        </p:txBody>
      </p:sp>
      <p:sp>
        <p:nvSpPr>
          <p:cNvPr id="13317" name="Rettangolo 5">
            <a:extLst>
              <a:ext uri="{FF2B5EF4-FFF2-40B4-BE49-F238E27FC236}">
                <a16:creationId xmlns:a16="http://schemas.microsoft.com/office/drawing/2014/main" id="{F0E4AB2C-53E7-4C13-8A74-F82BCD605523}"/>
              </a:ext>
            </a:extLst>
          </p:cNvPr>
          <p:cNvSpPr>
            <a:spLocks noChangeArrowheads="1"/>
          </p:cNvSpPr>
          <p:nvPr/>
        </p:nvSpPr>
        <p:spPr bwMode="auto">
          <a:xfrm>
            <a:off x="1038224" y="4009140"/>
            <a:ext cx="104736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just"/>
            <a:r>
              <a:rPr lang="it-IT" altLang="it-IT" sz="1800" b="0" i="1" spc="-50" dirty="0"/>
              <a:t>decidibile</a:t>
            </a:r>
            <a:r>
              <a:rPr lang="it-IT" altLang="it-IT" sz="1800" b="0" spc="-50" dirty="0"/>
              <a:t> (detto anche ricorsivo) è un problema per il quale è possibile trovare un algoritmo che lo calcoli</a:t>
            </a:r>
            <a:endParaRPr lang="it-IT" altLang="it-IT" sz="1800" spc="-50" dirty="0"/>
          </a:p>
        </p:txBody>
      </p:sp>
      <p:sp>
        <p:nvSpPr>
          <p:cNvPr id="13318" name="Rettangolo 6">
            <a:extLst>
              <a:ext uri="{FF2B5EF4-FFF2-40B4-BE49-F238E27FC236}">
                <a16:creationId xmlns:a16="http://schemas.microsoft.com/office/drawing/2014/main" id="{D04DE49A-A6A2-4714-AB8B-2938E75AA1F8}"/>
              </a:ext>
            </a:extLst>
          </p:cNvPr>
          <p:cNvSpPr>
            <a:spLocks noChangeArrowheads="1"/>
          </p:cNvSpPr>
          <p:nvPr/>
        </p:nvSpPr>
        <p:spPr bwMode="auto">
          <a:xfrm>
            <a:off x="695286" y="4615226"/>
            <a:ext cx="1080135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just"/>
            <a:r>
              <a:rPr lang="it-IT" altLang="it-IT" sz="2000" b="0" spc="-50" dirty="0"/>
              <a:t>Entrambi erano interessati a definire l’universo delle funzioni computabili: la possibilità di dimostrare che un algoritmo è calcolabile è il fondamento teorico per la realizzazione di programmi che – banalmente – funzionino.</a:t>
            </a:r>
            <a:endParaRPr lang="it-IT" altLang="it-IT" sz="2000" spc="-50" dirty="0"/>
          </a:p>
        </p:txBody>
      </p:sp>
      <p:sp>
        <p:nvSpPr>
          <p:cNvPr id="13319" name="Rettangolo 8">
            <a:extLst>
              <a:ext uri="{FF2B5EF4-FFF2-40B4-BE49-F238E27FC236}">
                <a16:creationId xmlns:a16="http://schemas.microsoft.com/office/drawing/2014/main" id="{2020469D-DA05-4E0C-90AE-6BEE0AD26439}"/>
              </a:ext>
            </a:extLst>
          </p:cNvPr>
          <p:cNvSpPr>
            <a:spLocks noChangeArrowheads="1"/>
          </p:cNvSpPr>
          <p:nvPr/>
        </p:nvSpPr>
        <p:spPr bwMode="auto">
          <a:xfrm>
            <a:off x="695325" y="5600839"/>
            <a:ext cx="1080135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just"/>
            <a:r>
              <a:rPr lang="it-IT" altLang="it-IT" sz="2000" b="0" i="1" spc="-50" dirty="0"/>
              <a:t>C’è tutto il necessario: teoria e strumenti. La guerra, nella sua drammaticità, fa da volano agli investimenti e imprime fortissime accelerazioni alle innovazioni</a:t>
            </a:r>
            <a:endParaRPr lang="it-IT" altLang="it-IT" sz="2000" spc="-50" dirty="0"/>
          </a:p>
        </p:txBody>
      </p:sp>
      <p:sp>
        <p:nvSpPr>
          <p:cNvPr id="13320" name="Text Box 11">
            <a:extLst>
              <a:ext uri="{FF2B5EF4-FFF2-40B4-BE49-F238E27FC236}">
                <a16:creationId xmlns:a16="http://schemas.microsoft.com/office/drawing/2014/main" id="{9F3E4B35-9C6E-442F-BE85-094632C41632}"/>
              </a:ext>
            </a:extLst>
          </p:cNvPr>
          <p:cNvSpPr txBox="1">
            <a:spLocks noChangeArrowheads="1"/>
          </p:cNvSpPr>
          <p:nvPr/>
        </p:nvSpPr>
        <p:spPr bwMode="auto">
          <a:xfrm>
            <a:off x="695324" y="1412875"/>
            <a:ext cx="540067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r>
              <a:rPr lang="it-IT" altLang="it-IT" sz="2800" spc="-50" dirty="0"/>
              <a:t>I teorici della computabilità</a:t>
            </a:r>
          </a:p>
        </p:txBody>
      </p:sp>
      <p:sp>
        <p:nvSpPr>
          <p:cNvPr id="3" name="Text Box 12">
            <a:extLst>
              <a:ext uri="{FF2B5EF4-FFF2-40B4-BE49-F238E27FC236}">
                <a16:creationId xmlns:a16="http://schemas.microsoft.com/office/drawing/2014/main" id="{E71F36B9-FC15-E4BC-C8FB-2D1EF7684DA3}"/>
              </a:ext>
            </a:extLst>
          </p:cNvPr>
          <p:cNvSpPr txBox="1">
            <a:spLocks noChangeArrowheads="1"/>
          </p:cNvSpPr>
          <p:nvPr/>
        </p:nvSpPr>
        <p:spPr bwMode="auto">
          <a:xfrm>
            <a:off x="1344000" y="828225"/>
            <a:ext cx="943194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eaLnBrk="1" hangingPunct="1"/>
            <a:r>
              <a:rPr lang="it-IT" altLang="it-IT" sz="3200" dirty="0">
                <a:solidFill>
                  <a:srgbClr val="CC1467"/>
                </a:solidFill>
              </a:rPr>
              <a:t>L’impulso della guerra: l’evoluzione tecnologica</a:t>
            </a:r>
          </a:p>
        </p:txBody>
      </p:sp>
    </p:spTree>
  </p:cSld>
  <p:clrMapOvr>
    <a:masterClrMapping/>
  </p:clrMapOvr>
  <p:transition>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Immagine 2">
            <a:extLst>
              <a:ext uri="{FF2B5EF4-FFF2-40B4-BE49-F238E27FC236}">
                <a16:creationId xmlns:a16="http://schemas.microsoft.com/office/drawing/2014/main" id="{00FCA2A7-795F-4EE3-8FFA-780B589828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325" y="2125663"/>
            <a:ext cx="347784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0" name="Rettangolo 9">
            <a:extLst>
              <a:ext uri="{FF2B5EF4-FFF2-40B4-BE49-F238E27FC236}">
                <a16:creationId xmlns:a16="http://schemas.microsoft.com/office/drawing/2014/main" id="{A9135888-3C40-4257-A816-3102D402A7EA}"/>
              </a:ext>
            </a:extLst>
          </p:cNvPr>
          <p:cNvSpPr>
            <a:spLocks noChangeArrowheads="1"/>
          </p:cNvSpPr>
          <p:nvPr/>
        </p:nvSpPr>
        <p:spPr bwMode="auto">
          <a:xfrm>
            <a:off x="4173170" y="2138008"/>
            <a:ext cx="7335166"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just"/>
            <a:r>
              <a:rPr lang="it-IT" altLang="it-IT" b="0" dirty="0"/>
              <a:t>Nel </a:t>
            </a:r>
            <a:r>
              <a:rPr lang="it-IT" altLang="it-IT" dirty="0"/>
              <a:t>1941</a:t>
            </a:r>
            <a:r>
              <a:rPr lang="it-IT" altLang="it-IT" b="0" dirty="0"/>
              <a:t> venne costruita la </a:t>
            </a:r>
            <a:r>
              <a:rPr lang="it-IT" altLang="it-IT" dirty="0"/>
              <a:t>Z3</a:t>
            </a:r>
            <a:r>
              <a:rPr lang="it-IT" altLang="it-IT" b="0" dirty="0"/>
              <a:t>, dotata di 2600 relè, il primo calcolatore elettromeccanico digitale realmente funzionante, capace di memorizzare 64 byte ed eseguire una moltiplicazione in circa 4 secondi.</a:t>
            </a:r>
            <a:endParaRPr lang="it-IT" altLang="it-IT" dirty="0"/>
          </a:p>
        </p:txBody>
      </p:sp>
      <p:sp>
        <p:nvSpPr>
          <p:cNvPr id="14341" name="Rettangolo 11">
            <a:extLst>
              <a:ext uri="{FF2B5EF4-FFF2-40B4-BE49-F238E27FC236}">
                <a16:creationId xmlns:a16="http://schemas.microsoft.com/office/drawing/2014/main" id="{6DCEFEBD-FF25-444B-B12D-F9B6A09A23EE}"/>
              </a:ext>
            </a:extLst>
          </p:cNvPr>
          <p:cNvSpPr>
            <a:spLocks noChangeArrowheads="1"/>
          </p:cNvSpPr>
          <p:nvPr/>
        </p:nvSpPr>
        <p:spPr bwMode="auto">
          <a:xfrm>
            <a:off x="1427713" y="4476910"/>
            <a:ext cx="10080624"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just"/>
            <a:r>
              <a:rPr lang="it-IT" altLang="it-IT" sz="2000" b="0" dirty="0"/>
              <a:t>Un PC di oggi di media potenza è in grado di eseguire la stessa operazione in 1 miliardesimo di secondo.</a:t>
            </a:r>
            <a:endParaRPr lang="it-IT" altLang="it-IT" sz="2000" dirty="0"/>
          </a:p>
        </p:txBody>
      </p:sp>
      <p:sp>
        <p:nvSpPr>
          <p:cNvPr id="14343" name="Rettangolo 12">
            <a:extLst>
              <a:ext uri="{FF2B5EF4-FFF2-40B4-BE49-F238E27FC236}">
                <a16:creationId xmlns:a16="http://schemas.microsoft.com/office/drawing/2014/main" id="{CDE1228D-8FA3-49D0-A8AB-E8ACECF83DC0}"/>
              </a:ext>
            </a:extLst>
          </p:cNvPr>
          <p:cNvSpPr>
            <a:spLocks noChangeArrowheads="1"/>
          </p:cNvSpPr>
          <p:nvPr/>
        </p:nvSpPr>
        <p:spPr bwMode="auto">
          <a:xfrm>
            <a:off x="1416049" y="5240975"/>
            <a:ext cx="100806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just"/>
            <a:r>
              <a:rPr lang="it-IT" altLang="it-IT" sz="2000" b="0" dirty="0"/>
              <a:t>Uno  smartphone di fascia media ha una capacità di memoria 500 milioni di volte quella della Z3.</a:t>
            </a:r>
            <a:endParaRPr lang="it-IT" altLang="it-IT" sz="2000" dirty="0"/>
          </a:p>
        </p:txBody>
      </p:sp>
      <p:sp>
        <p:nvSpPr>
          <p:cNvPr id="14344" name="CasellaDiTesto 13">
            <a:extLst>
              <a:ext uri="{FF2B5EF4-FFF2-40B4-BE49-F238E27FC236}">
                <a16:creationId xmlns:a16="http://schemas.microsoft.com/office/drawing/2014/main" id="{A1D840C3-D7B5-4CA9-8BB0-51332CCA2085}"/>
              </a:ext>
            </a:extLst>
          </p:cNvPr>
          <p:cNvSpPr txBox="1">
            <a:spLocks noChangeArrowheads="1"/>
          </p:cNvSpPr>
          <p:nvPr/>
        </p:nvSpPr>
        <p:spPr bwMode="auto">
          <a:xfrm>
            <a:off x="695325" y="5179856"/>
            <a:ext cx="720723"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a:r>
              <a:rPr lang="it-IT" altLang="it-IT" sz="4800" dirty="0">
                <a:solidFill>
                  <a:srgbClr val="FF0000"/>
                </a:solidFill>
                <a:latin typeface="Bodoni MT" panose="02070603080606020203" pitchFamily="18" charset="0"/>
              </a:rPr>
              <a:t>!</a:t>
            </a:r>
          </a:p>
        </p:txBody>
      </p:sp>
      <p:sp>
        <p:nvSpPr>
          <p:cNvPr id="2" name="Text Box 12">
            <a:extLst>
              <a:ext uri="{FF2B5EF4-FFF2-40B4-BE49-F238E27FC236}">
                <a16:creationId xmlns:a16="http://schemas.microsoft.com/office/drawing/2014/main" id="{778C2BD1-41DB-3592-205E-FB65F1E748B5}"/>
              </a:ext>
            </a:extLst>
          </p:cNvPr>
          <p:cNvSpPr txBox="1">
            <a:spLocks noChangeArrowheads="1"/>
          </p:cNvSpPr>
          <p:nvPr/>
        </p:nvSpPr>
        <p:spPr bwMode="auto">
          <a:xfrm>
            <a:off x="1272000" y="828225"/>
            <a:ext cx="950394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eaLnBrk="1" hangingPunct="1"/>
            <a:r>
              <a:rPr lang="it-IT" altLang="it-IT" sz="3200" dirty="0">
                <a:solidFill>
                  <a:srgbClr val="CC1467"/>
                </a:solidFill>
              </a:rPr>
              <a:t>L’impulso della guerra: l’evoluzione tecnologica</a:t>
            </a:r>
          </a:p>
        </p:txBody>
      </p:sp>
      <p:sp>
        <p:nvSpPr>
          <p:cNvPr id="3" name="CasellaDiTesto 13">
            <a:extLst>
              <a:ext uri="{FF2B5EF4-FFF2-40B4-BE49-F238E27FC236}">
                <a16:creationId xmlns:a16="http://schemas.microsoft.com/office/drawing/2014/main" id="{BB2285A6-378E-75D3-3B19-B8F05A9F9F48}"/>
              </a:ext>
            </a:extLst>
          </p:cNvPr>
          <p:cNvSpPr txBox="1">
            <a:spLocks noChangeArrowheads="1"/>
          </p:cNvSpPr>
          <p:nvPr/>
        </p:nvSpPr>
        <p:spPr bwMode="auto">
          <a:xfrm>
            <a:off x="695324" y="4410713"/>
            <a:ext cx="720723"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a:r>
              <a:rPr lang="it-IT" altLang="it-IT" sz="4800" dirty="0">
                <a:solidFill>
                  <a:srgbClr val="FF0000"/>
                </a:solidFill>
                <a:latin typeface="Bodoni MT" panose="02070603080606020203" pitchFamily="18" charset="0"/>
              </a:rPr>
              <a:t>!</a:t>
            </a:r>
          </a:p>
        </p:txBody>
      </p:sp>
    </p:spTree>
  </p:cSld>
  <p:clrMapOvr>
    <a:masterClrMapping/>
  </p:clrMapOvr>
  <p:transition>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2">
            <a:extLst>
              <a:ext uri="{FF2B5EF4-FFF2-40B4-BE49-F238E27FC236}">
                <a16:creationId xmlns:a16="http://schemas.microsoft.com/office/drawing/2014/main" id="{9EBD1FB5-6CA0-C616-0AD7-56DFBC88C103}"/>
              </a:ext>
            </a:extLst>
          </p:cNvPr>
          <p:cNvSpPr txBox="1">
            <a:spLocks noChangeArrowheads="1"/>
          </p:cNvSpPr>
          <p:nvPr/>
        </p:nvSpPr>
        <p:spPr bwMode="auto">
          <a:xfrm>
            <a:off x="1416050" y="828225"/>
            <a:ext cx="935989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eaLnBrk="1" hangingPunct="1"/>
            <a:r>
              <a:rPr lang="it-IT" altLang="it-IT" sz="3200" dirty="0">
                <a:solidFill>
                  <a:srgbClr val="CC1467"/>
                </a:solidFill>
              </a:rPr>
              <a:t>Il dopoguerra: nasce l’industria informatica</a:t>
            </a:r>
          </a:p>
        </p:txBody>
      </p:sp>
      <p:pic>
        <p:nvPicPr>
          <p:cNvPr id="15363" name="Immagine 3">
            <a:extLst>
              <a:ext uri="{FF2B5EF4-FFF2-40B4-BE49-F238E27FC236}">
                <a16:creationId xmlns:a16="http://schemas.microsoft.com/office/drawing/2014/main" id="{F74DDDE1-5D63-4037-8178-B25B4464CC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325" y="2133599"/>
            <a:ext cx="3320218" cy="417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4" name="Rettangolo 4">
            <a:extLst>
              <a:ext uri="{FF2B5EF4-FFF2-40B4-BE49-F238E27FC236}">
                <a16:creationId xmlns:a16="http://schemas.microsoft.com/office/drawing/2014/main" id="{9A73A7F0-F8DA-4757-9014-2B1C99CEFFB8}"/>
              </a:ext>
            </a:extLst>
          </p:cNvPr>
          <p:cNvSpPr>
            <a:spLocks noChangeArrowheads="1"/>
          </p:cNvSpPr>
          <p:nvPr/>
        </p:nvSpPr>
        <p:spPr bwMode="auto">
          <a:xfrm>
            <a:off x="4015543" y="2154937"/>
            <a:ext cx="7481132" cy="3554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just">
              <a:spcAft>
                <a:spcPts val="600"/>
              </a:spcAft>
            </a:pPr>
            <a:r>
              <a:rPr lang="it-IT" altLang="it-IT" sz="2000" b="0" dirty="0"/>
              <a:t>Attiva dal 1888 ma costituita nel </a:t>
            </a:r>
            <a:r>
              <a:rPr lang="it-IT" altLang="it-IT" sz="2000" dirty="0"/>
              <a:t>1911</a:t>
            </a:r>
            <a:r>
              <a:rPr lang="it-IT" altLang="it-IT" sz="2000" b="0" dirty="0"/>
              <a:t>, l’</a:t>
            </a:r>
            <a:r>
              <a:rPr lang="it-IT" altLang="it-IT" sz="2000" dirty="0"/>
              <a:t>IBM</a:t>
            </a:r>
            <a:r>
              <a:rPr lang="it-IT" altLang="it-IT" sz="2000" b="0" dirty="0"/>
              <a:t>, tuttora un colosso dell’informatica mondiale e protagonista delle maggiori innovazioni nell’ICT, nel 1948 costruì il SSEC (Selective Sequence Electronic Calculator), un calcolatore dotato di 13.500 valvole, 21.400 relè e con una memoria di 50 kB. </a:t>
            </a:r>
          </a:p>
          <a:p>
            <a:pPr algn="just">
              <a:spcAft>
                <a:spcPts val="600"/>
              </a:spcAft>
            </a:pPr>
            <a:r>
              <a:rPr lang="it-IT" altLang="it-IT" sz="2000" b="0" dirty="0"/>
              <a:t>Si iniziava davvero a fare “sul serio”, perché questa macchina aveva – oltre a una potenza di calcolo avveniristica per quei tempi – anche la possibilità di memorizzare i programmi con i quali eseguire le operazioni. Queste macchine, costose e difficili da usare, erano ancora per pochissimi clienti o per impieghi militari e di ricerca.</a:t>
            </a:r>
          </a:p>
        </p:txBody>
      </p:sp>
    </p:spTree>
  </p:cSld>
  <p:clrMapOvr>
    <a:masterClrMapping/>
  </p:clrMapOvr>
  <p:transition>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2">
            <a:extLst>
              <a:ext uri="{FF2B5EF4-FFF2-40B4-BE49-F238E27FC236}">
                <a16:creationId xmlns:a16="http://schemas.microsoft.com/office/drawing/2014/main" id="{4D82CD25-B87B-0144-44A9-BD6A72FABF39}"/>
              </a:ext>
            </a:extLst>
          </p:cNvPr>
          <p:cNvSpPr txBox="1">
            <a:spLocks noChangeArrowheads="1"/>
          </p:cNvSpPr>
          <p:nvPr/>
        </p:nvSpPr>
        <p:spPr bwMode="auto">
          <a:xfrm>
            <a:off x="1416050" y="828225"/>
            <a:ext cx="935989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eaLnBrk="1" hangingPunct="1"/>
            <a:r>
              <a:rPr lang="it-IT" altLang="it-IT" sz="3200" dirty="0">
                <a:solidFill>
                  <a:srgbClr val="CC1467"/>
                </a:solidFill>
              </a:rPr>
              <a:t>Gli anni ’60: la convergenza ICT</a:t>
            </a:r>
          </a:p>
        </p:txBody>
      </p:sp>
      <p:sp>
        <p:nvSpPr>
          <p:cNvPr id="6" name="Rettangolo 5">
            <a:extLst>
              <a:ext uri="{FF2B5EF4-FFF2-40B4-BE49-F238E27FC236}">
                <a16:creationId xmlns:a16="http://schemas.microsoft.com/office/drawing/2014/main" id="{FEEA9271-9EB3-4AB3-AEBE-0C96B4FE5543}"/>
              </a:ext>
            </a:extLst>
          </p:cNvPr>
          <p:cNvSpPr/>
          <p:nvPr/>
        </p:nvSpPr>
        <p:spPr>
          <a:xfrm>
            <a:off x="695325" y="1437542"/>
            <a:ext cx="10801350" cy="2554545"/>
          </a:xfrm>
          <a:prstGeom prst="rect">
            <a:avLst/>
          </a:prstGeom>
        </p:spPr>
        <p:txBody>
          <a:bodyPr wrap="square">
            <a:spAutoFit/>
          </a:bodyPr>
          <a:lstStyle/>
          <a:p>
            <a:pPr algn="just">
              <a:defRPr/>
            </a:pPr>
            <a:r>
              <a:rPr lang="it-IT" sz="2000" b="0" i="1" dirty="0"/>
              <a:t>convergenza ICT = </a:t>
            </a:r>
            <a:r>
              <a:rPr lang="it-IT" sz="2000" b="0" dirty="0"/>
              <a:t>mettere a fattor comune:</a:t>
            </a:r>
          </a:p>
          <a:p>
            <a:pPr algn="just">
              <a:defRPr/>
            </a:pPr>
            <a:endParaRPr lang="it-IT" sz="2000" b="0" dirty="0"/>
          </a:p>
          <a:p>
            <a:pPr marL="342900" indent="-342900" algn="just">
              <a:buFont typeface="Arial" panose="020B0604020202020204" pitchFamily="34" charset="0"/>
              <a:buChar char="•"/>
              <a:defRPr/>
            </a:pPr>
            <a:r>
              <a:rPr lang="it-IT" sz="2000" b="0" dirty="0"/>
              <a:t>le tecnologie di telecomunicazione – la tecnologia televisiva di riproduzione delle immagini, per i monitor;</a:t>
            </a:r>
          </a:p>
          <a:p>
            <a:pPr marL="342900" indent="-342900" algn="just">
              <a:buFont typeface="Arial" panose="020B0604020202020204" pitchFamily="34" charset="0"/>
              <a:buChar char="•"/>
              <a:defRPr/>
            </a:pPr>
            <a:r>
              <a:rPr lang="it-IT" sz="2000" b="0" dirty="0"/>
              <a:t>l’elettronica – lo sviluppo dei transistor, che sfrutta le proprietà </a:t>
            </a:r>
            <a:r>
              <a:rPr lang="it-IT" sz="2000" b="0" dirty="0" err="1"/>
              <a:t>semiconduttrici</a:t>
            </a:r>
            <a:r>
              <a:rPr lang="it-IT" sz="2000" b="0" dirty="0"/>
              <a:t> (la corrente passa in un senso </a:t>
            </a:r>
            <a:r>
              <a:rPr lang="it-IT" sz="2000" b="0" dirty="0">
                <a:sym typeface="Wingdings" panose="05000000000000000000" pitchFamily="2" charset="2"/>
              </a:rPr>
              <a:t></a:t>
            </a:r>
            <a:r>
              <a:rPr lang="it-IT" sz="2000" b="0" dirty="0"/>
              <a:t> «1» ma non in quello inverso </a:t>
            </a:r>
            <a:r>
              <a:rPr lang="it-IT" sz="2000" b="0" dirty="0">
                <a:sym typeface="Wingdings" panose="05000000000000000000" pitchFamily="2" charset="2"/>
              </a:rPr>
              <a:t></a:t>
            </a:r>
            <a:r>
              <a:rPr lang="it-IT" sz="2000" b="0" dirty="0"/>
              <a:t> «0») del silicio, lo sviluppo delle memorie e delle tecniche di assemblaggio, per le unità di calcolo;</a:t>
            </a:r>
          </a:p>
          <a:p>
            <a:pPr marL="342900" indent="-342900" algn="just">
              <a:buFont typeface="Arial" panose="020B0604020202020204" pitchFamily="34" charset="0"/>
              <a:buChar char="•"/>
              <a:defRPr/>
            </a:pPr>
            <a:r>
              <a:rPr lang="it-IT" sz="2000" b="0" dirty="0"/>
              <a:t>l’algoritmica – la programmazione, per realizzare applicazioni;</a:t>
            </a:r>
            <a:endParaRPr lang="it-IT" sz="2000" dirty="0"/>
          </a:p>
        </p:txBody>
      </p:sp>
      <p:sp>
        <p:nvSpPr>
          <p:cNvPr id="16388" name="Triangolo isoscele 6">
            <a:extLst>
              <a:ext uri="{FF2B5EF4-FFF2-40B4-BE49-F238E27FC236}">
                <a16:creationId xmlns:a16="http://schemas.microsoft.com/office/drawing/2014/main" id="{FB342F0C-96FA-47EC-8B66-0E956556A05C}"/>
              </a:ext>
            </a:extLst>
          </p:cNvPr>
          <p:cNvSpPr>
            <a:spLocks noChangeArrowheads="1"/>
          </p:cNvSpPr>
          <p:nvPr/>
        </p:nvSpPr>
        <p:spPr bwMode="auto">
          <a:xfrm rot="10800000">
            <a:off x="3743324" y="4169357"/>
            <a:ext cx="4705350" cy="461963"/>
          </a:xfrm>
          <a:prstGeom prst="triangle">
            <a:avLst>
              <a:gd name="adj" fmla="val 50000"/>
            </a:avLst>
          </a:prstGeom>
          <a:solidFill>
            <a:schemeClr val="accent1"/>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endParaRPr lang="it-IT" altLang="it-IT"/>
          </a:p>
        </p:txBody>
      </p:sp>
      <p:sp>
        <p:nvSpPr>
          <p:cNvPr id="16389" name="Rettangolo 2">
            <a:extLst>
              <a:ext uri="{FF2B5EF4-FFF2-40B4-BE49-F238E27FC236}">
                <a16:creationId xmlns:a16="http://schemas.microsoft.com/office/drawing/2014/main" id="{09669083-E597-4C1D-B2F2-7B609CD2033E}"/>
              </a:ext>
            </a:extLst>
          </p:cNvPr>
          <p:cNvSpPr>
            <a:spLocks noChangeArrowheads="1"/>
          </p:cNvSpPr>
          <p:nvPr/>
        </p:nvSpPr>
        <p:spPr bwMode="auto">
          <a:xfrm>
            <a:off x="1828800" y="4637466"/>
            <a:ext cx="8534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a:r>
              <a:rPr lang="it-IT" altLang="it-IT" b="0" dirty="0"/>
              <a:t>Information &amp; </a:t>
            </a:r>
            <a:r>
              <a:rPr lang="it-IT" altLang="it-IT" b="0" dirty="0" err="1"/>
              <a:t>Communication</a:t>
            </a:r>
            <a:r>
              <a:rPr lang="it-IT" altLang="it-IT" b="0" dirty="0"/>
              <a:t> Technology (l’ICT) moderna</a:t>
            </a:r>
          </a:p>
        </p:txBody>
      </p:sp>
      <p:sp>
        <p:nvSpPr>
          <p:cNvPr id="16390" name="Rettangolo 7">
            <a:extLst>
              <a:ext uri="{FF2B5EF4-FFF2-40B4-BE49-F238E27FC236}">
                <a16:creationId xmlns:a16="http://schemas.microsoft.com/office/drawing/2014/main" id="{FAE5DD7C-867C-4BF1-9F95-FE75CABFFC89}"/>
              </a:ext>
            </a:extLst>
          </p:cNvPr>
          <p:cNvSpPr>
            <a:spLocks noChangeArrowheads="1"/>
          </p:cNvSpPr>
          <p:nvPr/>
        </p:nvSpPr>
        <p:spPr bwMode="auto">
          <a:xfrm>
            <a:off x="695325" y="5229000"/>
            <a:ext cx="1080135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it-IT" altLang="it-IT" sz="2000" b="0" dirty="0"/>
              <a:t>I primi “utenti comuni” furono le banche e le aziende di maggiori dimensioni, per gestire le operazioni contabili, l’automazione dei magazzini e il controllo della produzione.</a:t>
            </a:r>
          </a:p>
        </p:txBody>
      </p:sp>
    </p:spTree>
  </p:cSld>
  <p:clrMapOvr>
    <a:masterClrMapping/>
  </p:clrMapOvr>
  <p:transition>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2">
            <a:extLst>
              <a:ext uri="{FF2B5EF4-FFF2-40B4-BE49-F238E27FC236}">
                <a16:creationId xmlns:a16="http://schemas.microsoft.com/office/drawing/2014/main" id="{CBD14AE3-69A1-2BAF-E3FA-836B783F5B7E}"/>
              </a:ext>
            </a:extLst>
          </p:cNvPr>
          <p:cNvSpPr txBox="1">
            <a:spLocks noChangeArrowheads="1"/>
          </p:cNvSpPr>
          <p:nvPr/>
        </p:nvSpPr>
        <p:spPr bwMode="auto">
          <a:xfrm>
            <a:off x="1416050" y="828225"/>
            <a:ext cx="935989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eaLnBrk="1" hangingPunct="1"/>
            <a:r>
              <a:rPr lang="it-IT" altLang="it-IT" sz="3200" dirty="0">
                <a:solidFill>
                  <a:srgbClr val="CC1467"/>
                </a:solidFill>
              </a:rPr>
              <a:t>Gli anni ’70: l’ICT inizia a diffondersi</a:t>
            </a:r>
          </a:p>
        </p:txBody>
      </p:sp>
      <p:sp>
        <p:nvSpPr>
          <p:cNvPr id="17411" name="Rettangolo 8">
            <a:extLst>
              <a:ext uri="{FF2B5EF4-FFF2-40B4-BE49-F238E27FC236}">
                <a16:creationId xmlns:a16="http://schemas.microsoft.com/office/drawing/2014/main" id="{8E075C4B-5FFB-4111-8A97-8FC4FADC0E38}"/>
              </a:ext>
            </a:extLst>
          </p:cNvPr>
          <p:cNvSpPr>
            <a:spLocks noChangeArrowheads="1"/>
          </p:cNvSpPr>
          <p:nvPr/>
        </p:nvSpPr>
        <p:spPr bwMode="auto">
          <a:xfrm>
            <a:off x="695999" y="2144975"/>
            <a:ext cx="108006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just"/>
            <a:r>
              <a:rPr lang="it-IT" altLang="it-IT" sz="2000" b="0" dirty="0"/>
              <a:t>Gli anni ‘70 vedono la trasformazione dell’ICT da tecnologia per pochi a tecnologia per molti (sebbene non ancora alla portata di tutti).</a:t>
            </a:r>
          </a:p>
        </p:txBody>
      </p:sp>
      <p:sp>
        <p:nvSpPr>
          <p:cNvPr id="17412" name="Rettangolo 3">
            <a:extLst>
              <a:ext uri="{FF2B5EF4-FFF2-40B4-BE49-F238E27FC236}">
                <a16:creationId xmlns:a16="http://schemas.microsoft.com/office/drawing/2014/main" id="{0BBC69CE-ED75-4794-8AA7-7241FED6AEC6}"/>
              </a:ext>
            </a:extLst>
          </p:cNvPr>
          <p:cNvSpPr>
            <a:spLocks noChangeArrowheads="1"/>
          </p:cNvSpPr>
          <p:nvPr/>
        </p:nvSpPr>
        <p:spPr bwMode="auto">
          <a:xfrm>
            <a:off x="695326" y="3394455"/>
            <a:ext cx="10801349"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just"/>
            <a:r>
              <a:rPr lang="it-IT" altLang="it-IT" sz="2000" b="0" dirty="0"/>
              <a:t>Nacquero i linguaggi cosiddetti “di alto livello”, chiamati così perché si cercò di agevolare la programmazione attraverso istruzioni che avessero una sintassi il più possibile vicina al linguaggio umano. Non solo, linguaggi con quelle caratteristiche avrebbero anche permesso l’accesso al mestiere dello sviluppatore software a una platea più ampia, contribuendo alla nascita dei programmi commerciali, vale a dire acquistabili in licenza d’uso, e sostenendo ancor di più la diffusione dell’ICT. </a:t>
            </a:r>
          </a:p>
          <a:p>
            <a:pPr algn="just"/>
            <a:r>
              <a:rPr lang="it-IT" altLang="it-IT" sz="2000" b="0" dirty="0"/>
              <a:t>Nacque l’industria del software, che diventerà in breve tempo un importantissimo settore economico e strategico e che creerà milioni di posti di lavoro nel ventennio successivo.</a:t>
            </a:r>
          </a:p>
        </p:txBody>
      </p:sp>
    </p:spTree>
  </p:cSld>
  <p:clrMapOvr>
    <a:masterClrMapping/>
  </p:clrMapOvr>
  <p:transition>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2">
            <a:extLst>
              <a:ext uri="{FF2B5EF4-FFF2-40B4-BE49-F238E27FC236}">
                <a16:creationId xmlns:a16="http://schemas.microsoft.com/office/drawing/2014/main" id="{83CC20F4-A637-83FB-4334-4D821B21D5BE}"/>
              </a:ext>
            </a:extLst>
          </p:cNvPr>
          <p:cNvSpPr txBox="1">
            <a:spLocks noChangeArrowheads="1"/>
          </p:cNvSpPr>
          <p:nvPr/>
        </p:nvSpPr>
        <p:spPr bwMode="auto">
          <a:xfrm>
            <a:off x="1416050" y="828225"/>
            <a:ext cx="935989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eaLnBrk="1" hangingPunct="1"/>
            <a:r>
              <a:rPr lang="it-IT" altLang="it-IT" sz="3200" dirty="0">
                <a:solidFill>
                  <a:srgbClr val="CC1467"/>
                </a:solidFill>
              </a:rPr>
              <a:t>Gli anni ’70: l’ICT inizia a diffondersi</a:t>
            </a:r>
          </a:p>
        </p:txBody>
      </p:sp>
      <p:sp>
        <p:nvSpPr>
          <p:cNvPr id="18435" name="Text Box 11">
            <a:extLst>
              <a:ext uri="{FF2B5EF4-FFF2-40B4-BE49-F238E27FC236}">
                <a16:creationId xmlns:a16="http://schemas.microsoft.com/office/drawing/2014/main" id="{15AB508E-04DB-4E82-AAD9-42A77A3F4D8F}"/>
              </a:ext>
            </a:extLst>
          </p:cNvPr>
          <p:cNvSpPr txBox="1">
            <a:spLocks noChangeArrowheads="1"/>
          </p:cNvSpPr>
          <p:nvPr/>
        </p:nvSpPr>
        <p:spPr bwMode="auto">
          <a:xfrm>
            <a:off x="695324" y="1425575"/>
            <a:ext cx="540067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r>
              <a:rPr lang="it-IT" altLang="it-IT" sz="2800" dirty="0"/>
              <a:t>La nascita dei «mostri sacri» </a:t>
            </a:r>
          </a:p>
        </p:txBody>
      </p:sp>
      <p:sp>
        <p:nvSpPr>
          <p:cNvPr id="18436" name="Rettangolo 5">
            <a:extLst>
              <a:ext uri="{FF2B5EF4-FFF2-40B4-BE49-F238E27FC236}">
                <a16:creationId xmlns:a16="http://schemas.microsoft.com/office/drawing/2014/main" id="{5F7C4B83-39AF-4DFA-906A-939C4C209AE6}"/>
              </a:ext>
            </a:extLst>
          </p:cNvPr>
          <p:cNvSpPr>
            <a:spLocks noChangeArrowheads="1"/>
          </p:cNvSpPr>
          <p:nvPr/>
        </p:nvSpPr>
        <p:spPr bwMode="auto">
          <a:xfrm>
            <a:off x="695323" y="2133000"/>
            <a:ext cx="10801351"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just"/>
            <a:r>
              <a:rPr lang="it-IT" altLang="it-IT" sz="2000" dirty="0"/>
              <a:t>1974</a:t>
            </a:r>
            <a:r>
              <a:rPr lang="it-IT" altLang="it-IT" sz="2000" b="0" dirty="0"/>
              <a:t>: </a:t>
            </a:r>
            <a:r>
              <a:rPr lang="it-IT" altLang="it-IT" sz="2000" dirty="0"/>
              <a:t>Intel</a:t>
            </a:r>
            <a:r>
              <a:rPr lang="it-IT" altLang="it-IT" sz="2000" b="0" dirty="0"/>
              <a:t>, nata nel 1968 per fabbricare componenti elettriche ed elettroniche delle prime macchine calcolatrici, realizza il primo microprocessore commerciale con il quale equipaggia l’Altair 8800 prodotto dalla MITS (società che non esiste più), un computer il cui costo di 495$ era alla portata di tutti. Intel oggi ha 106.000 dipendenti e fattura 70,8 miliardi di $.</a:t>
            </a:r>
          </a:p>
        </p:txBody>
      </p:sp>
      <p:sp>
        <p:nvSpPr>
          <p:cNvPr id="18437" name="Triangolo isoscele 6">
            <a:extLst>
              <a:ext uri="{FF2B5EF4-FFF2-40B4-BE49-F238E27FC236}">
                <a16:creationId xmlns:a16="http://schemas.microsoft.com/office/drawing/2014/main" id="{3C3FA07A-A96B-43A9-889E-5CD029116B92}"/>
              </a:ext>
            </a:extLst>
          </p:cNvPr>
          <p:cNvSpPr>
            <a:spLocks noChangeArrowheads="1"/>
          </p:cNvSpPr>
          <p:nvPr/>
        </p:nvSpPr>
        <p:spPr bwMode="auto">
          <a:xfrm rot="5400000">
            <a:off x="638175" y="3623537"/>
            <a:ext cx="457200" cy="342900"/>
          </a:xfrm>
          <a:prstGeom prst="triangle">
            <a:avLst>
              <a:gd name="adj" fmla="val 50000"/>
            </a:avLst>
          </a:prstGeom>
          <a:solidFill>
            <a:schemeClr val="accent1"/>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endParaRPr lang="it-IT" altLang="it-IT" dirty="0"/>
          </a:p>
        </p:txBody>
      </p:sp>
      <p:sp>
        <p:nvSpPr>
          <p:cNvPr id="18438" name="Rettangolo 7">
            <a:extLst>
              <a:ext uri="{FF2B5EF4-FFF2-40B4-BE49-F238E27FC236}">
                <a16:creationId xmlns:a16="http://schemas.microsoft.com/office/drawing/2014/main" id="{0AC9214D-14FA-42A1-B770-FD7EB7BB5476}"/>
              </a:ext>
            </a:extLst>
          </p:cNvPr>
          <p:cNvSpPr>
            <a:spLocks noChangeArrowheads="1"/>
          </p:cNvSpPr>
          <p:nvPr/>
        </p:nvSpPr>
        <p:spPr bwMode="auto">
          <a:xfrm>
            <a:off x="1065300" y="3440975"/>
            <a:ext cx="10431374"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just"/>
            <a:r>
              <a:rPr lang="it-IT" altLang="it-IT" sz="2000" b="0" dirty="0"/>
              <a:t>Il </a:t>
            </a:r>
            <a:r>
              <a:rPr lang="it-IT" altLang="it-IT" sz="2000" b="0" i="1" dirty="0"/>
              <a:t>microprocessore</a:t>
            </a:r>
            <a:r>
              <a:rPr lang="it-IT" altLang="it-IT" sz="2000" b="0" dirty="0"/>
              <a:t> è un circuito elettronico miniaturizzato che costituisce l’unità di calcolo dei computer.</a:t>
            </a:r>
            <a:endParaRPr lang="it-IT" altLang="it-IT" sz="2000" dirty="0"/>
          </a:p>
        </p:txBody>
      </p:sp>
      <p:pic>
        <p:nvPicPr>
          <p:cNvPr id="18439" name="Immagine 2">
            <a:extLst>
              <a:ext uri="{FF2B5EF4-FFF2-40B4-BE49-F238E27FC236}">
                <a16:creationId xmlns:a16="http://schemas.microsoft.com/office/drawing/2014/main" id="{43CC39E1-4DAE-48A1-99AF-08019B2651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6000" y="4130291"/>
            <a:ext cx="4392000" cy="2178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1" name="Rettangolo 10">
            <a:extLst>
              <a:ext uri="{FF2B5EF4-FFF2-40B4-BE49-F238E27FC236}">
                <a16:creationId xmlns:a16="http://schemas.microsoft.com/office/drawing/2014/main" id="{344CAB2E-5AF7-45D0-8AB6-BA33A3A4EA9B}"/>
              </a:ext>
            </a:extLst>
          </p:cNvPr>
          <p:cNvSpPr>
            <a:spLocks noChangeArrowheads="1"/>
          </p:cNvSpPr>
          <p:nvPr/>
        </p:nvSpPr>
        <p:spPr bwMode="auto">
          <a:xfrm>
            <a:off x="5093887" y="4133536"/>
            <a:ext cx="640799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just"/>
            <a:r>
              <a:rPr lang="it-IT" altLang="it-IT" sz="2000" b="0" dirty="0"/>
              <a:t>L’Altair 8800 è importante perché attirò l’attenzione di due giovani ventenni, Paul Allen e Bill Gates, i quali contattarono la MITS che commissionò loro lo sviluppo di un linguaggio di programmazione per l’Altair.</a:t>
            </a:r>
          </a:p>
        </p:txBody>
      </p:sp>
    </p:spTree>
  </p:cSld>
  <p:clrMapOvr>
    <a:masterClrMapping/>
  </p:clrMapOvr>
  <p:transition>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2">
            <a:extLst>
              <a:ext uri="{FF2B5EF4-FFF2-40B4-BE49-F238E27FC236}">
                <a16:creationId xmlns:a16="http://schemas.microsoft.com/office/drawing/2014/main" id="{8AE05448-56F6-1508-5763-FC4CFE1ADD7F}"/>
              </a:ext>
            </a:extLst>
          </p:cNvPr>
          <p:cNvSpPr txBox="1">
            <a:spLocks noChangeArrowheads="1"/>
          </p:cNvSpPr>
          <p:nvPr/>
        </p:nvSpPr>
        <p:spPr bwMode="auto">
          <a:xfrm>
            <a:off x="1416050" y="828225"/>
            <a:ext cx="935989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eaLnBrk="1" hangingPunct="1"/>
            <a:r>
              <a:rPr lang="it-IT" altLang="it-IT" sz="3200" dirty="0">
                <a:solidFill>
                  <a:srgbClr val="CC1467"/>
                </a:solidFill>
              </a:rPr>
              <a:t>Gli anni ’70: l’ICT inizia a diffondersi</a:t>
            </a:r>
          </a:p>
        </p:txBody>
      </p:sp>
      <p:sp>
        <p:nvSpPr>
          <p:cNvPr id="19459" name="Text Box 11">
            <a:extLst>
              <a:ext uri="{FF2B5EF4-FFF2-40B4-BE49-F238E27FC236}">
                <a16:creationId xmlns:a16="http://schemas.microsoft.com/office/drawing/2014/main" id="{C0C172DE-B5D0-42E5-AFF5-C0436927EEA5}"/>
              </a:ext>
            </a:extLst>
          </p:cNvPr>
          <p:cNvSpPr txBox="1">
            <a:spLocks noChangeArrowheads="1"/>
          </p:cNvSpPr>
          <p:nvPr/>
        </p:nvSpPr>
        <p:spPr bwMode="auto">
          <a:xfrm>
            <a:off x="695325" y="1413000"/>
            <a:ext cx="5400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r>
              <a:rPr lang="it-IT" altLang="it-IT" sz="2800" dirty="0"/>
              <a:t>La nascita dei «mostri sacri» </a:t>
            </a:r>
          </a:p>
        </p:txBody>
      </p:sp>
      <p:sp>
        <p:nvSpPr>
          <p:cNvPr id="19460" name="Rettangolo 5">
            <a:extLst>
              <a:ext uri="{FF2B5EF4-FFF2-40B4-BE49-F238E27FC236}">
                <a16:creationId xmlns:a16="http://schemas.microsoft.com/office/drawing/2014/main" id="{5116C4B3-FCFE-4F84-8BDF-0146F5CCF40F}"/>
              </a:ext>
            </a:extLst>
          </p:cNvPr>
          <p:cNvSpPr>
            <a:spLocks noChangeArrowheads="1"/>
          </p:cNvSpPr>
          <p:nvPr/>
        </p:nvSpPr>
        <p:spPr bwMode="auto">
          <a:xfrm>
            <a:off x="695325" y="2133600"/>
            <a:ext cx="10801350" cy="4231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just">
              <a:spcAft>
                <a:spcPts val="600"/>
              </a:spcAft>
            </a:pPr>
            <a:r>
              <a:rPr lang="it-IT" altLang="it-IT" dirty="0"/>
              <a:t>	1975</a:t>
            </a:r>
            <a:r>
              <a:rPr lang="it-IT" altLang="it-IT" b="0" dirty="0"/>
              <a:t>: ottenuta la commessa dalla MITS, Allen e Gates il 4 aprile 1975 fondano ad Albuquerque nel New Mexico la </a:t>
            </a:r>
            <a:r>
              <a:rPr lang="it-IT" altLang="it-IT" dirty="0"/>
              <a:t>Microsoft</a:t>
            </a:r>
            <a:r>
              <a:rPr lang="it-IT" altLang="it-IT" b="0" dirty="0"/>
              <a:t>. Oggi la Microsoft ha sede a Redmond, conta 114.000 dipendenti, fattura 90 miliardi di $, ha un utile netto «monstre» di 21 miliardi di $ e capitalizza 967 miliardi di $ (2019) dopo aver superato i 1.000.</a:t>
            </a:r>
          </a:p>
          <a:p>
            <a:pPr algn="just">
              <a:spcAft>
                <a:spcPts val="600"/>
              </a:spcAft>
            </a:pPr>
            <a:r>
              <a:rPr lang="it-IT" altLang="it-IT" dirty="0"/>
              <a:t>	1976</a:t>
            </a:r>
            <a:r>
              <a:rPr lang="it-IT" altLang="it-IT" b="0" dirty="0"/>
              <a:t>: Steve Jobs, Steve Wozniak e Ronald Wayne fondarono a Cupertino la </a:t>
            </a:r>
            <a:r>
              <a:rPr lang="it-IT" altLang="it-IT" dirty="0"/>
              <a:t>Apple</a:t>
            </a:r>
            <a:r>
              <a:rPr lang="it-IT" altLang="it-IT" b="0" dirty="0"/>
              <a:t>. Nonostante alcune vicissitudini dovute alla vision spesso troppo innovativa di Jobs (ed anche un carattere non dei più facili), Apple oggi conta 123.000 dipendenti, fattura 230 miliardi di $ (2017), ha un utile netto «monstre» di 48 miliardi di $ e capitalizza 980 miliardi di $ (2019), dopo aver superato i 1.200.</a:t>
            </a:r>
          </a:p>
        </p:txBody>
      </p:sp>
    </p:spTree>
  </p:cSld>
  <p:clrMapOvr>
    <a:masterClrMapping/>
  </p:clrMapOvr>
  <p:transition>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2">
            <a:extLst>
              <a:ext uri="{FF2B5EF4-FFF2-40B4-BE49-F238E27FC236}">
                <a16:creationId xmlns:a16="http://schemas.microsoft.com/office/drawing/2014/main" id="{D076A409-78A0-0B2A-D2BD-5219DDCA5E85}"/>
              </a:ext>
            </a:extLst>
          </p:cNvPr>
          <p:cNvSpPr txBox="1">
            <a:spLocks noChangeArrowheads="1"/>
          </p:cNvSpPr>
          <p:nvPr/>
        </p:nvSpPr>
        <p:spPr bwMode="auto">
          <a:xfrm>
            <a:off x="1416050" y="828225"/>
            <a:ext cx="935989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eaLnBrk="1" hangingPunct="1"/>
            <a:r>
              <a:rPr lang="it-IT" altLang="it-IT" sz="3200" dirty="0">
                <a:solidFill>
                  <a:srgbClr val="CC1467"/>
                </a:solidFill>
              </a:rPr>
              <a:t>Gli anni ’80: inizia l’era del PC</a:t>
            </a:r>
          </a:p>
        </p:txBody>
      </p:sp>
      <p:sp>
        <p:nvSpPr>
          <p:cNvPr id="20483" name="Text Box 11">
            <a:extLst>
              <a:ext uri="{FF2B5EF4-FFF2-40B4-BE49-F238E27FC236}">
                <a16:creationId xmlns:a16="http://schemas.microsoft.com/office/drawing/2014/main" id="{12F1CEC5-43FC-4413-B92C-A31563807331}"/>
              </a:ext>
            </a:extLst>
          </p:cNvPr>
          <p:cNvSpPr txBox="1">
            <a:spLocks noChangeArrowheads="1"/>
          </p:cNvSpPr>
          <p:nvPr/>
        </p:nvSpPr>
        <p:spPr bwMode="auto">
          <a:xfrm>
            <a:off x="708112" y="1412537"/>
            <a:ext cx="1006783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r>
              <a:rPr lang="it-IT" altLang="it-IT" sz="2800" dirty="0"/>
              <a:t>La nascita dell’informatica che diventerà per tutti</a:t>
            </a:r>
          </a:p>
        </p:txBody>
      </p:sp>
      <p:sp>
        <p:nvSpPr>
          <p:cNvPr id="20484" name="Rettangolo 5">
            <a:extLst>
              <a:ext uri="{FF2B5EF4-FFF2-40B4-BE49-F238E27FC236}">
                <a16:creationId xmlns:a16="http://schemas.microsoft.com/office/drawing/2014/main" id="{3396B920-5052-420F-83E5-90EA023D09DA}"/>
              </a:ext>
            </a:extLst>
          </p:cNvPr>
          <p:cNvSpPr>
            <a:spLocks noChangeArrowheads="1"/>
          </p:cNvSpPr>
          <p:nvPr/>
        </p:nvSpPr>
        <p:spPr bwMode="auto">
          <a:xfrm>
            <a:off x="695325" y="2138362"/>
            <a:ext cx="10801350"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just"/>
            <a:r>
              <a:rPr lang="it-IT" altLang="it-IT" dirty="0"/>
              <a:t>1981</a:t>
            </a:r>
            <a:r>
              <a:rPr lang="it-IT" altLang="it-IT" b="0" dirty="0"/>
              <a:t>: vede la luce il </a:t>
            </a:r>
            <a:r>
              <a:rPr lang="it-IT" altLang="it-IT" dirty="0"/>
              <a:t>primo PC commerciale IBM</a:t>
            </a:r>
            <a:r>
              <a:rPr lang="it-IT" altLang="it-IT" b="0" dirty="0"/>
              <a:t>, ma la paternità del primo PC della storia è universalmente riconosciuta a Pier Giorgio Perotto e all’Olivetti, che fra il 1962 e il 1964 progettarono la P101, una macchina che, sebbene nata per fare conti, aveva molte delle caratteristiche di un PC. Aveva installato MS/DOS, il sistema operativo sviluppato dalla Microsoft: un’accoppiata vincente che ha portato l’ICT a iniziare la diffusione verso il grande pubblico.</a:t>
            </a:r>
          </a:p>
          <a:p>
            <a:pPr algn="just"/>
            <a:endParaRPr lang="it-IT" altLang="it-IT" b="0" dirty="0"/>
          </a:p>
          <a:p>
            <a:pPr algn="just"/>
            <a:r>
              <a:rPr lang="it-IT" altLang="it-IT" dirty="0"/>
              <a:t>1984</a:t>
            </a:r>
            <a:r>
              <a:rPr lang="it-IT" altLang="it-IT" b="0" dirty="0"/>
              <a:t>: inizia la commercializzazione del McIntosh di Apple, dotato del sistema operativo macOS le cui evoluzioni successive portarono al sistema operativo che ancor oggi equipaggia i PC Apple.</a:t>
            </a:r>
          </a:p>
        </p:txBody>
      </p:sp>
    </p:spTree>
  </p:cSld>
  <p:clrMapOvr>
    <a:masterClrMapping/>
  </p:clrMapOvr>
  <p:transition>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2">
            <a:extLst>
              <a:ext uri="{FF2B5EF4-FFF2-40B4-BE49-F238E27FC236}">
                <a16:creationId xmlns:a16="http://schemas.microsoft.com/office/drawing/2014/main" id="{CB9364F0-82D5-C754-AC32-D6721ABAAD56}"/>
              </a:ext>
            </a:extLst>
          </p:cNvPr>
          <p:cNvSpPr txBox="1">
            <a:spLocks noChangeArrowheads="1"/>
          </p:cNvSpPr>
          <p:nvPr/>
        </p:nvSpPr>
        <p:spPr bwMode="auto">
          <a:xfrm>
            <a:off x="1416050" y="828225"/>
            <a:ext cx="935989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eaLnBrk="1" hangingPunct="1"/>
            <a:r>
              <a:rPr lang="it-IT" altLang="it-IT" sz="3200" dirty="0">
                <a:solidFill>
                  <a:srgbClr val="CC1467"/>
                </a:solidFill>
              </a:rPr>
              <a:t>Gli anni ’90: l’informatica per tutti</a:t>
            </a:r>
          </a:p>
        </p:txBody>
      </p:sp>
      <p:sp>
        <p:nvSpPr>
          <p:cNvPr id="21507" name="Text Box 11">
            <a:extLst>
              <a:ext uri="{FF2B5EF4-FFF2-40B4-BE49-F238E27FC236}">
                <a16:creationId xmlns:a16="http://schemas.microsoft.com/office/drawing/2014/main" id="{B1F102C4-05A1-4289-A4AE-769F9DC71B7B}"/>
              </a:ext>
            </a:extLst>
          </p:cNvPr>
          <p:cNvSpPr txBox="1">
            <a:spLocks noChangeArrowheads="1"/>
          </p:cNvSpPr>
          <p:nvPr/>
        </p:nvSpPr>
        <p:spPr bwMode="auto">
          <a:xfrm>
            <a:off x="695326" y="1426825"/>
            <a:ext cx="708046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r>
              <a:rPr lang="it-IT" altLang="it-IT" sz="2800" dirty="0"/>
              <a:t>La nascita di Windows</a:t>
            </a:r>
          </a:p>
        </p:txBody>
      </p:sp>
      <p:sp>
        <p:nvSpPr>
          <p:cNvPr id="21508" name="Rettangolo 5">
            <a:extLst>
              <a:ext uri="{FF2B5EF4-FFF2-40B4-BE49-F238E27FC236}">
                <a16:creationId xmlns:a16="http://schemas.microsoft.com/office/drawing/2014/main" id="{2BF853A5-BAFC-4A5A-A0DE-0DC407335632}"/>
              </a:ext>
            </a:extLst>
          </p:cNvPr>
          <p:cNvSpPr>
            <a:spLocks noChangeArrowheads="1"/>
          </p:cNvSpPr>
          <p:nvPr/>
        </p:nvSpPr>
        <p:spPr bwMode="auto">
          <a:xfrm>
            <a:off x="695325" y="2143572"/>
            <a:ext cx="10801350"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just"/>
            <a:r>
              <a:rPr lang="it-IT" altLang="it-IT" spc="-50" dirty="0"/>
              <a:t>1990</a:t>
            </a:r>
            <a:r>
              <a:rPr lang="it-IT" altLang="it-IT" b="0" spc="-50" dirty="0"/>
              <a:t>: è un anno storico che molti considerano «l’anno zero» dell’informatica per tutti. Uscì Windows 3.1, la versione di Windows che conquistò il grande pubblico grazie alla sua interfaccia grafica e al mouse. Gates capì che per diffondere l’informatica serviva </a:t>
            </a:r>
            <a:r>
              <a:rPr lang="it-IT" altLang="it-IT" b="0" i="1" spc="-50" dirty="0"/>
              <a:t>rendere facile l’interfaccia</a:t>
            </a:r>
            <a:r>
              <a:rPr lang="it-IT" altLang="it-IT" b="0" spc="-50" dirty="0"/>
              <a:t>, e quindi spinse sull’intuitività grafica accoppiandola con l’usabilità attraverso il mouse, un’invenzione di Douglas Carl Engelbart che, in collaborazione con Bill English, lo brevettò nel 1967.</a:t>
            </a:r>
          </a:p>
          <a:p>
            <a:pPr algn="just"/>
            <a:r>
              <a:rPr lang="it-IT" altLang="it-IT" b="0" spc="-50" dirty="0"/>
              <a:t>Bill Gates era riuscito nell’intento di portare l’informatica nelle case di tutte le persone, anche se non tecnicamente competenti.</a:t>
            </a:r>
          </a:p>
          <a:p>
            <a:pPr algn="just"/>
            <a:r>
              <a:rPr lang="it-IT" altLang="it-IT" b="0" spc="-50" dirty="0"/>
              <a:t>Anche Jobs capì che la diffusione del PC era strettamente dipendente dall’usabilità, ma la sua intuizione fu che il PC con la diffusione sarebbe diventato anche una parte dell’arredamento, pertanto doveva essere </a:t>
            </a:r>
            <a:r>
              <a:rPr lang="it-IT" altLang="it-IT" b="0" i="1" spc="-50" dirty="0"/>
              <a:t>bello a vedersi</a:t>
            </a:r>
            <a:r>
              <a:rPr lang="it-IT" altLang="it-IT" b="0" spc="-50" dirty="0"/>
              <a:t>. </a:t>
            </a:r>
          </a:p>
        </p:txBody>
      </p:sp>
    </p:spTree>
  </p:cSld>
  <p:clrMapOvr>
    <a:masterClrMapping/>
  </p:clrMapOvr>
  <p:transition>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ext Box 11">
            <a:extLst>
              <a:ext uri="{FF2B5EF4-FFF2-40B4-BE49-F238E27FC236}">
                <a16:creationId xmlns:a16="http://schemas.microsoft.com/office/drawing/2014/main" id="{793A9D7C-4CE8-4335-82B2-E648E8D37205}"/>
              </a:ext>
            </a:extLst>
          </p:cNvPr>
          <p:cNvSpPr txBox="1">
            <a:spLocks noChangeArrowheads="1"/>
          </p:cNvSpPr>
          <p:nvPr/>
        </p:nvSpPr>
        <p:spPr bwMode="auto">
          <a:xfrm>
            <a:off x="696000" y="1420016"/>
            <a:ext cx="693578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r>
              <a:rPr lang="it-IT" altLang="it-IT" sz="2800" dirty="0"/>
              <a:t>Il World Wide Web</a:t>
            </a:r>
          </a:p>
        </p:txBody>
      </p:sp>
      <p:sp>
        <p:nvSpPr>
          <p:cNvPr id="22532" name="Rettangolo 5">
            <a:extLst>
              <a:ext uri="{FF2B5EF4-FFF2-40B4-BE49-F238E27FC236}">
                <a16:creationId xmlns:a16="http://schemas.microsoft.com/office/drawing/2014/main" id="{810F1F20-D577-4529-B091-16820D0E9388}"/>
              </a:ext>
            </a:extLst>
          </p:cNvPr>
          <p:cNvSpPr>
            <a:spLocks noChangeArrowheads="1"/>
          </p:cNvSpPr>
          <p:nvPr/>
        </p:nvSpPr>
        <p:spPr bwMode="auto">
          <a:xfrm>
            <a:off x="695325" y="2133600"/>
            <a:ext cx="1080135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just"/>
            <a:r>
              <a:rPr lang="it-IT" altLang="it-IT" dirty="0"/>
              <a:t>1991</a:t>
            </a:r>
            <a:r>
              <a:rPr lang="it-IT" altLang="it-IT" b="0" dirty="0"/>
              <a:t>: Tim Berners-Lee, ricercatore del CERN di Ginevra, inventa il World Wide Web, sulle basi tecnologiche (ormai vecchie, ma pur sempre valide) di Arpanet, la rete finanziata dal Dipartimento della Difesa Americano nel 1969.</a:t>
            </a:r>
          </a:p>
          <a:p>
            <a:pPr algn="just"/>
            <a:r>
              <a:rPr lang="it-IT" altLang="it-IT" dirty="0"/>
              <a:t>1993</a:t>
            </a:r>
            <a:r>
              <a:rPr lang="it-IT" altLang="it-IT" b="0" dirty="0"/>
              <a:t>: il CERN rende pubblica la tecnologia alla base del World Wide Web e questo portò, a partire dal 1995, alla diffusione nel mondo su vasta scala. </a:t>
            </a:r>
          </a:p>
          <a:p>
            <a:pPr algn="just"/>
            <a:r>
              <a:rPr lang="it-IT" altLang="it-IT" dirty="0"/>
              <a:t>1995</a:t>
            </a:r>
            <a:r>
              <a:rPr lang="it-IT" altLang="it-IT" b="0" dirty="0"/>
              <a:t>: inizia l’era di internet.</a:t>
            </a:r>
          </a:p>
        </p:txBody>
      </p:sp>
      <p:sp>
        <p:nvSpPr>
          <p:cNvPr id="22533" name="Text Box 11">
            <a:extLst>
              <a:ext uri="{FF2B5EF4-FFF2-40B4-BE49-F238E27FC236}">
                <a16:creationId xmlns:a16="http://schemas.microsoft.com/office/drawing/2014/main" id="{8D16873A-A4DC-4FBD-90E5-5C95D2992A69}"/>
              </a:ext>
            </a:extLst>
          </p:cNvPr>
          <p:cNvSpPr txBox="1">
            <a:spLocks noChangeArrowheads="1"/>
          </p:cNvSpPr>
          <p:nvPr/>
        </p:nvSpPr>
        <p:spPr bwMode="auto">
          <a:xfrm>
            <a:off x="4648199" y="4436370"/>
            <a:ext cx="2895600"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eaLnBrk="1" hangingPunct="1"/>
            <a:r>
              <a:rPr lang="it-IT" altLang="it-IT" dirty="0"/>
              <a:t>oggi</a:t>
            </a:r>
          </a:p>
        </p:txBody>
      </p:sp>
      <p:sp>
        <p:nvSpPr>
          <p:cNvPr id="22534" name="Rettangolo 8">
            <a:extLst>
              <a:ext uri="{FF2B5EF4-FFF2-40B4-BE49-F238E27FC236}">
                <a16:creationId xmlns:a16="http://schemas.microsoft.com/office/drawing/2014/main" id="{B5102E31-0A7C-4AF6-91E0-60ED9C839B51}"/>
              </a:ext>
            </a:extLst>
          </p:cNvPr>
          <p:cNvSpPr>
            <a:spLocks noChangeArrowheads="1"/>
          </p:cNvSpPr>
          <p:nvPr/>
        </p:nvSpPr>
        <p:spPr bwMode="auto">
          <a:xfrm>
            <a:off x="2590799" y="4898333"/>
            <a:ext cx="7010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a:buFont typeface="Arial" panose="020B0604020202020204" pitchFamily="34" charset="0"/>
              <a:buChar char="•"/>
            </a:pPr>
            <a:r>
              <a:rPr lang="it-IT" altLang="it-IT" sz="2000" b="0" dirty="0"/>
              <a:t>4 miliardi di persone al mondo sono connesse a internet</a:t>
            </a:r>
          </a:p>
          <a:p>
            <a:pPr algn="ctr">
              <a:buFont typeface="Arial" panose="020B0604020202020204" pitchFamily="34" charset="0"/>
              <a:buChar char="•"/>
            </a:pPr>
            <a:r>
              <a:rPr lang="it-IT" altLang="it-IT" sz="2000" b="0" dirty="0"/>
              <a:t>3,2 miliardi di persone sono utenti attivi sui social</a:t>
            </a:r>
          </a:p>
        </p:txBody>
      </p:sp>
      <p:pic>
        <p:nvPicPr>
          <p:cNvPr id="22535" name="Immagine 2">
            <a:extLst>
              <a:ext uri="{FF2B5EF4-FFF2-40B4-BE49-F238E27FC236}">
                <a16:creationId xmlns:a16="http://schemas.microsoft.com/office/drawing/2014/main" id="{0D80F04A-5ED7-4DBB-97F9-79F342E356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6000" y="4441924"/>
            <a:ext cx="1653579" cy="1872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Box 12">
            <a:extLst>
              <a:ext uri="{FF2B5EF4-FFF2-40B4-BE49-F238E27FC236}">
                <a16:creationId xmlns:a16="http://schemas.microsoft.com/office/drawing/2014/main" id="{EB02BE78-0DC0-5116-8993-50D024132F1C}"/>
              </a:ext>
            </a:extLst>
          </p:cNvPr>
          <p:cNvSpPr txBox="1">
            <a:spLocks noChangeArrowheads="1"/>
          </p:cNvSpPr>
          <p:nvPr/>
        </p:nvSpPr>
        <p:spPr bwMode="auto">
          <a:xfrm>
            <a:off x="1416050" y="828225"/>
            <a:ext cx="935989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eaLnBrk="1" hangingPunct="1"/>
            <a:r>
              <a:rPr lang="it-IT" altLang="it-IT" sz="3200" dirty="0">
                <a:solidFill>
                  <a:srgbClr val="CC1467"/>
                </a:solidFill>
              </a:rPr>
              <a:t>Gli anni ’90: l’informatica per tutti</a:t>
            </a:r>
          </a:p>
        </p:txBody>
      </p:sp>
    </p:spTree>
  </p:cSld>
  <p:clrMapOvr>
    <a:masterClrMapping/>
  </p:clrMapOvr>
  <p:transition>
    <p:wipe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2">
            <a:extLst>
              <a:ext uri="{FF2B5EF4-FFF2-40B4-BE49-F238E27FC236}">
                <a16:creationId xmlns:a16="http://schemas.microsoft.com/office/drawing/2014/main" id="{B4635E4F-387E-BEFA-5651-8754E6A21405}"/>
              </a:ext>
            </a:extLst>
          </p:cNvPr>
          <p:cNvSpPr txBox="1">
            <a:spLocks noChangeArrowheads="1"/>
          </p:cNvSpPr>
          <p:nvPr/>
        </p:nvSpPr>
        <p:spPr bwMode="auto">
          <a:xfrm>
            <a:off x="1416050" y="828225"/>
            <a:ext cx="935989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eaLnBrk="1" hangingPunct="1"/>
            <a:r>
              <a:rPr lang="it-IT" altLang="it-IT" sz="3200" dirty="0">
                <a:solidFill>
                  <a:srgbClr val="CC1467"/>
                </a:solidFill>
              </a:rPr>
              <a:t>Gli anni 2000: il mondo interconnesso</a:t>
            </a:r>
          </a:p>
        </p:txBody>
      </p:sp>
      <p:sp>
        <p:nvSpPr>
          <p:cNvPr id="23555" name="Text Box 11">
            <a:extLst>
              <a:ext uri="{FF2B5EF4-FFF2-40B4-BE49-F238E27FC236}">
                <a16:creationId xmlns:a16="http://schemas.microsoft.com/office/drawing/2014/main" id="{30C66190-0564-4C9D-BE80-9AC00D448446}"/>
              </a:ext>
            </a:extLst>
          </p:cNvPr>
          <p:cNvSpPr txBox="1">
            <a:spLocks noChangeArrowheads="1"/>
          </p:cNvSpPr>
          <p:nvPr/>
        </p:nvSpPr>
        <p:spPr bwMode="auto">
          <a:xfrm>
            <a:off x="695325" y="1412875"/>
            <a:ext cx="692809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r>
              <a:rPr lang="it-IT" altLang="it-IT" sz="2800" dirty="0"/>
              <a:t>Le prime «</a:t>
            </a:r>
            <a:r>
              <a:rPr lang="it-IT" altLang="it-IT" sz="2800" dirty="0" err="1"/>
              <a:t>gig</a:t>
            </a:r>
            <a:r>
              <a:rPr lang="it-IT" altLang="it-IT" sz="2800" dirty="0"/>
              <a:t>-internet»</a:t>
            </a:r>
          </a:p>
        </p:txBody>
      </p:sp>
      <p:sp>
        <p:nvSpPr>
          <p:cNvPr id="23556" name="Rettangolo 10">
            <a:extLst>
              <a:ext uri="{FF2B5EF4-FFF2-40B4-BE49-F238E27FC236}">
                <a16:creationId xmlns:a16="http://schemas.microsoft.com/office/drawing/2014/main" id="{943AEFEE-BF7B-48A7-B5AD-959D9004E100}"/>
              </a:ext>
            </a:extLst>
          </p:cNvPr>
          <p:cNvSpPr>
            <a:spLocks noChangeArrowheads="1"/>
          </p:cNvSpPr>
          <p:nvPr/>
        </p:nvSpPr>
        <p:spPr bwMode="auto">
          <a:xfrm>
            <a:off x="695325" y="2133600"/>
            <a:ext cx="10801350" cy="363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just">
              <a:spcAft>
                <a:spcPts val="1200"/>
              </a:spcAft>
            </a:pPr>
            <a:r>
              <a:rPr lang="it-IT" altLang="it-IT" sz="2000" dirty="0"/>
              <a:t>1995</a:t>
            </a:r>
            <a:r>
              <a:rPr lang="it-IT" altLang="it-IT" sz="2000" b="0" dirty="0"/>
              <a:t>: inizia l’attività una libreria on-line, battezzata </a:t>
            </a:r>
            <a:r>
              <a:rPr lang="it-IT" altLang="it-IT" sz="2000" dirty="0"/>
              <a:t>Amazon</a:t>
            </a:r>
            <a:r>
              <a:rPr lang="it-IT" altLang="it-IT" sz="2000" b="0" dirty="0"/>
              <a:t>, fondata da Jeff Bezos. Dal 1999 evolve verso l’e-commerce e nel 2001 lancia Amazon Marketplace, che permetteva ai clienti di acquistare e vendere libri, CD, DVD e altri prodotti nuovi e usati. Le basi per l’Amazon di oggi erano state poste. Oggi Amazon conta 647.000 dipendenti, fattura 233 miliardi di $, ha un utile netto di 11 miliardi di $ e capitalizza 865 miliardi di $ (2019)</a:t>
            </a:r>
          </a:p>
          <a:p>
            <a:pPr algn="just">
              <a:spcAft>
                <a:spcPts val="1200"/>
              </a:spcAft>
            </a:pPr>
            <a:r>
              <a:rPr lang="it-IT" altLang="it-IT" sz="2000" dirty="0"/>
              <a:t>1998</a:t>
            </a:r>
            <a:r>
              <a:rPr lang="it-IT" altLang="it-IT" sz="2000" b="0" dirty="0"/>
              <a:t>: due studenti dell’Università di Stanford, Larry Page e Sergey Brin, ideano un algoritmo che mediante lo sfruttamento delle relazioni che esistono fra siti web migliora enormemente la velocità ed accuratezza delle ricerche sulla rete. Un assunto genialmente semplice: maggiore è il numero di link ad una pagina, maggiore è la probabilità che siano importanti e meritevoli. Nasce </a:t>
            </a:r>
            <a:r>
              <a:rPr lang="it-IT" altLang="it-IT" sz="2000" dirty="0"/>
              <a:t>Google</a:t>
            </a:r>
            <a:r>
              <a:rPr lang="it-IT" altLang="it-IT" sz="2000" b="0" dirty="0"/>
              <a:t>, che oggi conta 88.000 dipendenti, fattura 136 miliardi di $, ha un utile netto di 30 miliardi di $ e una capitalizzazione di 800 miliardi di $ (2019)</a:t>
            </a:r>
          </a:p>
        </p:txBody>
      </p:sp>
    </p:spTree>
  </p:cSld>
  <p:clrMapOvr>
    <a:masterClrMapping/>
  </p:clrMapOvr>
  <p:transition>
    <p:wipe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2">
            <a:extLst>
              <a:ext uri="{FF2B5EF4-FFF2-40B4-BE49-F238E27FC236}">
                <a16:creationId xmlns:a16="http://schemas.microsoft.com/office/drawing/2014/main" id="{B3FCEEEA-268E-F8CC-A297-67D6D317DA9C}"/>
              </a:ext>
            </a:extLst>
          </p:cNvPr>
          <p:cNvSpPr txBox="1">
            <a:spLocks noChangeArrowheads="1"/>
          </p:cNvSpPr>
          <p:nvPr/>
        </p:nvSpPr>
        <p:spPr bwMode="auto">
          <a:xfrm>
            <a:off x="1416050" y="828225"/>
            <a:ext cx="935989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eaLnBrk="1" hangingPunct="1"/>
            <a:r>
              <a:rPr lang="it-IT" altLang="it-IT" sz="3200" dirty="0">
                <a:solidFill>
                  <a:srgbClr val="CC1467"/>
                </a:solidFill>
              </a:rPr>
              <a:t>Gli anni 2000: il mondo interconnesso</a:t>
            </a:r>
          </a:p>
        </p:txBody>
      </p:sp>
      <p:sp>
        <p:nvSpPr>
          <p:cNvPr id="24579" name="Text Box 11">
            <a:extLst>
              <a:ext uri="{FF2B5EF4-FFF2-40B4-BE49-F238E27FC236}">
                <a16:creationId xmlns:a16="http://schemas.microsoft.com/office/drawing/2014/main" id="{FD8A124D-E1AE-4C90-8E50-F21CD87495E1}"/>
              </a:ext>
            </a:extLst>
          </p:cNvPr>
          <p:cNvSpPr txBox="1">
            <a:spLocks noChangeArrowheads="1"/>
          </p:cNvSpPr>
          <p:nvPr/>
        </p:nvSpPr>
        <p:spPr bwMode="auto">
          <a:xfrm>
            <a:off x="730254" y="1413000"/>
            <a:ext cx="1004569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r>
              <a:rPr lang="it-IT" altLang="it-IT" sz="2800" dirty="0"/>
              <a:t>Le «</a:t>
            </a:r>
            <a:r>
              <a:rPr lang="it-IT" altLang="it-IT" sz="2800" dirty="0" err="1"/>
              <a:t>gig</a:t>
            </a:r>
            <a:r>
              <a:rPr lang="it-IT" altLang="it-IT" sz="2800" dirty="0"/>
              <a:t>-internet» (per clienti, fatturato o quote di mercato)</a:t>
            </a:r>
          </a:p>
        </p:txBody>
      </p:sp>
      <p:pic>
        <p:nvPicPr>
          <p:cNvPr id="24580" name="Immagine 2">
            <a:extLst>
              <a:ext uri="{FF2B5EF4-FFF2-40B4-BE49-F238E27FC236}">
                <a16:creationId xmlns:a16="http://schemas.microsoft.com/office/drawing/2014/main" id="{64E30731-7C15-49F1-9D3D-4C0C7AE8EA7B}"/>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89688" y="2442557"/>
            <a:ext cx="839787"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Immagine 3">
            <a:extLst>
              <a:ext uri="{FF2B5EF4-FFF2-40B4-BE49-F238E27FC236}">
                <a16:creationId xmlns:a16="http://schemas.microsoft.com/office/drawing/2014/main" id="{12D30FA5-2676-4360-8A80-25DC89C4D460}"/>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00970" y="2493357"/>
            <a:ext cx="2135188" cy="62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2" name="Immagine 5">
            <a:extLst>
              <a:ext uri="{FF2B5EF4-FFF2-40B4-BE49-F238E27FC236}">
                <a16:creationId xmlns:a16="http://schemas.microsoft.com/office/drawing/2014/main" id="{53239F28-38A9-4020-8975-20203DBEF67A}"/>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12408" y="2133000"/>
            <a:ext cx="1720850" cy="101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3" name="Picture 2" descr="Risultati immagini per Instagram">
            <a:extLst>
              <a:ext uri="{FF2B5EF4-FFF2-40B4-BE49-F238E27FC236}">
                <a16:creationId xmlns:a16="http://schemas.microsoft.com/office/drawing/2014/main" id="{EAFBFB0A-2817-4896-8846-7E75CB9A96B6}"/>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023295" y="5003200"/>
            <a:ext cx="1074738"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4" name="Picture 4" descr="Risultati immagini per Whatsapp">
            <a:extLst>
              <a:ext uri="{FF2B5EF4-FFF2-40B4-BE49-F238E27FC236}">
                <a16:creationId xmlns:a16="http://schemas.microsoft.com/office/drawing/2014/main" id="{6BDB81AE-597D-4B6A-BDEB-00552DDE8824}"/>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77013" y="5011137"/>
            <a:ext cx="1304925"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5" name="Picture 6" descr="Risultati immagini per Telegram">
            <a:extLst>
              <a:ext uri="{FF2B5EF4-FFF2-40B4-BE49-F238E27FC236}">
                <a16:creationId xmlns:a16="http://schemas.microsoft.com/office/drawing/2014/main" id="{D39FD9B8-B1B9-4492-BA9F-7169A9753C48}"/>
              </a:ext>
            </a:extLst>
          </p:cNvPr>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566100" y="3368070"/>
            <a:ext cx="912813"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6" name="Picture 10" descr="Risultati immagini per pinterest logo">
            <a:extLst>
              <a:ext uri="{FF2B5EF4-FFF2-40B4-BE49-F238E27FC236}">
                <a16:creationId xmlns:a16="http://schemas.microsoft.com/office/drawing/2014/main" id="{A25EB6CD-175F-4266-9CBD-DAFD7CA414A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04475" y="4779362"/>
            <a:ext cx="974725"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7" name="Picture 12" descr="Risultati immagini per alibaba">
            <a:extLst>
              <a:ext uri="{FF2B5EF4-FFF2-40B4-BE49-F238E27FC236}">
                <a16:creationId xmlns:a16="http://schemas.microsoft.com/office/drawing/2014/main" id="{6E985206-C369-4323-B771-65C62EFB635B}"/>
              </a:ext>
            </a:extLst>
          </p:cNvPr>
          <p:cNvPicPr>
            <a:picLocks noChangeAspect="1" noChangeArrowheads="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96000" y="3533175"/>
            <a:ext cx="2092325" cy="1093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8" name="Picture 14" descr="Risultati immagini per skype logo">
            <a:extLst>
              <a:ext uri="{FF2B5EF4-FFF2-40B4-BE49-F238E27FC236}">
                <a16:creationId xmlns:a16="http://schemas.microsoft.com/office/drawing/2014/main" id="{43326D76-774C-4114-85EC-85E6926197F0}"/>
              </a:ext>
            </a:extLst>
          </p:cNvPr>
          <p:cNvPicPr>
            <a:picLocks noChangeAspect="1" noChangeArrowheads="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352038" y="3407762"/>
            <a:ext cx="974725"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9" name="Picture 16" descr="Risultati immagini per airbnb">
            <a:extLst>
              <a:ext uri="{FF2B5EF4-FFF2-40B4-BE49-F238E27FC236}">
                <a16:creationId xmlns:a16="http://schemas.microsoft.com/office/drawing/2014/main" id="{0BFAA15B-B396-4254-80CE-02D4DDB62549}"/>
              </a:ext>
            </a:extLst>
          </p:cNvPr>
          <p:cNvPicPr>
            <a:picLocks noChangeAspect="1" noChangeArrowheads="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995095" y="5163532"/>
            <a:ext cx="1443038"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0" name="Picture 18" descr="Risultati immagini per booking">
            <a:extLst>
              <a:ext uri="{FF2B5EF4-FFF2-40B4-BE49-F238E27FC236}">
                <a16:creationId xmlns:a16="http://schemas.microsoft.com/office/drawing/2014/main" id="{AD482A72-7734-4CB9-AC2C-17A9AE5F1E37}"/>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995095" y="3510945"/>
            <a:ext cx="1403350" cy="87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91" name="CasellaDiTesto 8">
            <a:extLst>
              <a:ext uri="{FF2B5EF4-FFF2-40B4-BE49-F238E27FC236}">
                <a16:creationId xmlns:a16="http://schemas.microsoft.com/office/drawing/2014/main" id="{0AD89F18-3F1B-49DC-8C14-FCD0660233DE}"/>
              </a:ext>
            </a:extLst>
          </p:cNvPr>
          <p:cNvSpPr txBox="1">
            <a:spLocks noChangeArrowheads="1"/>
          </p:cNvSpPr>
          <p:nvPr/>
        </p:nvSpPr>
        <p:spPr bwMode="auto">
          <a:xfrm>
            <a:off x="10204895" y="3307750"/>
            <a:ext cx="1030288"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it-IT" altLang="it-IT" sz="6600"/>
              <a:t>…</a:t>
            </a:r>
          </a:p>
        </p:txBody>
      </p:sp>
    </p:spTree>
  </p:cSld>
  <p:clrMapOvr>
    <a:masterClrMapping/>
  </p:clrMapOvr>
  <p:transition>
    <p:wipe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2">
            <a:extLst>
              <a:ext uri="{FF2B5EF4-FFF2-40B4-BE49-F238E27FC236}">
                <a16:creationId xmlns:a16="http://schemas.microsoft.com/office/drawing/2014/main" id="{2C1F8C53-C77B-37B5-9EDB-3BD618AB7C31}"/>
              </a:ext>
            </a:extLst>
          </p:cNvPr>
          <p:cNvSpPr txBox="1">
            <a:spLocks noChangeArrowheads="1"/>
          </p:cNvSpPr>
          <p:nvPr/>
        </p:nvSpPr>
        <p:spPr bwMode="auto">
          <a:xfrm>
            <a:off x="1416050" y="828225"/>
            <a:ext cx="935989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eaLnBrk="1" hangingPunct="1"/>
            <a:r>
              <a:rPr lang="it-IT" altLang="it-IT" sz="3200" dirty="0">
                <a:solidFill>
                  <a:srgbClr val="CC1467"/>
                </a:solidFill>
              </a:rPr>
              <a:t>Gli anni 2000: la strada che porta a domani</a:t>
            </a:r>
          </a:p>
        </p:txBody>
      </p:sp>
      <p:sp>
        <p:nvSpPr>
          <p:cNvPr id="25602" name="Rettangolo 2">
            <a:extLst>
              <a:ext uri="{FF2B5EF4-FFF2-40B4-BE49-F238E27FC236}">
                <a16:creationId xmlns:a16="http://schemas.microsoft.com/office/drawing/2014/main" id="{3739AB3A-5650-409F-9809-07B6B5112FBC}"/>
              </a:ext>
            </a:extLst>
          </p:cNvPr>
          <p:cNvSpPr>
            <a:spLocks noChangeArrowheads="1"/>
          </p:cNvSpPr>
          <p:nvPr/>
        </p:nvSpPr>
        <p:spPr bwMode="auto">
          <a:xfrm>
            <a:off x="695326" y="2133600"/>
            <a:ext cx="10801350"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just"/>
            <a:r>
              <a:rPr lang="it-IT" altLang="it-IT" b="0" i="1" dirty="0">
                <a:solidFill>
                  <a:srgbClr val="444444"/>
                </a:solidFill>
                <a:latin typeface="Ubuntu Condensed"/>
              </a:rPr>
              <a:t>«Verrà un giorno, e non è molto lontano, in cui potremo </a:t>
            </a:r>
            <a:r>
              <a:rPr lang="it-IT" altLang="it-IT" b="0" i="1" dirty="0">
                <a:solidFill>
                  <a:srgbClr val="003E55"/>
                </a:solidFill>
                <a:latin typeface="Ubuntu Condensed"/>
              </a:rPr>
              <a:t>concludere</a:t>
            </a:r>
            <a:r>
              <a:rPr lang="it-IT" altLang="it-IT" b="0" i="1" dirty="0">
                <a:solidFill>
                  <a:srgbClr val="444444"/>
                </a:solidFill>
                <a:latin typeface="Ubuntu Condensed"/>
              </a:rPr>
              <a:t> affari, </a:t>
            </a:r>
            <a:r>
              <a:rPr lang="it-IT" altLang="it-IT" b="0" i="1" dirty="0">
                <a:solidFill>
                  <a:srgbClr val="003E55"/>
                </a:solidFill>
                <a:latin typeface="Ubuntu Condensed"/>
              </a:rPr>
              <a:t>studiare</a:t>
            </a:r>
            <a:r>
              <a:rPr lang="it-IT" altLang="it-IT" b="0" i="1" dirty="0">
                <a:solidFill>
                  <a:srgbClr val="444444"/>
                </a:solidFill>
                <a:latin typeface="Ubuntu Condensed"/>
              </a:rPr>
              <a:t>, conoscere il </a:t>
            </a:r>
            <a:r>
              <a:rPr lang="it-IT" altLang="it-IT" b="0" i="1" dirty="0">
                <a:solidFill>
                  <a:srgbClr val="003E55"/>
                </a:solidFill>
                <a:latin typeface="Ubuntu Condensed"/>
              </a:rPr>
              <a:t>mondo</a:t>
            </a:r>
            <a:r>
              <a:rPr lang="it-IT" altLang="it-IT" b="0" i="1" dirty="0">
                <a:solidFill>
                  <a:srgbClr val="444444"/>
                </a:solidFill>
                <a:latin typeface="Ubuntu Condensed"/>
              </a:rPr>
              <a:t> e le sue </a:t>
            </a:r>
            <a:r>
              <a:rPr lang="it-IT" altLang="it-IT" b="0" i="1" dirty="0">
                <a:solidFill>
                  <a:srgbClr val="003E55"/>
                </a:solidFill>
                <a:latin typeface="Ubuntu Condensed"/>
              </a:rPr>
              <a:t>culture</a:t>
            </a:r>
            <a:r>
              <a:rPr lang="it-IT" altLang="it-IT" b="0" i="1" dirty="0">
                <a:solidFill>
                  <a:srgbClr val="444444"/>
                </a:solidFill>
                <a:latin typeface="Ubuntu Condensed"/>
              </a:rPr>
              <a:t>, assistere a </a:t>
            </a:r>
            <a:r>
              <a:rPr lang="it-IT" altLang="it-IT" b="0" i="1" dirty="0">
                <a:solidFill>
                  <a:srgbClr val="003E55"/>
                </a:solidFill>
                <a:latin typeface="Ubuntu Condensed"/>
              </a:rPr>
              <a:t>importanti</a:t>
            </a:r>
            <a:r>
              <a:rPr lang="it-IT" altLang="it-IT" b="0" i="1" dirty="0">
                <a:solidFill>
                  <a:srgbClr val="444444"/>
                </a:solidFill>
                <a:latin typeface="Ubuntu Condensed"/>
              </a:rPr>
              <a:t> </a:t>
            </a:r>
            <a:r>
              <a:rPr lang="it-IT" altLang="it-IT" b="0" i="1" dirty="0">
                <a:solidFill>
                  <a:srgbClr val="003E55"/>
                </a:solidFill>
                <a:latin typeface="Ubuntu Condensed"/>
              </a:rPr>
              <a:t>spettacoli</a:t>
            </a:r>
            <a:r>
              <a:rPr lang="it-IT" altLang="it-IT" b="0" i="1" dirty="0">
                <a:solidFill>
                  <a:srgbClr val="444444"/>
                </a:solidFill>
                <a:latin typeface="Ubuntu Condensed"/>
              </a:rPr>
              <a:t>, stringere amicizie, visitare i negozi del quartiere e </a:t>
            </a:r>
            <a:r>
              <a:rPr lang="it-IT" altLang="it-IT" b="0" i="1" dirty="0">
                <a:solidFill>
                  <a:srgbClr val="003E55"/>
                </a:solidFill>
                <a:latin typeface="Ubuntu Condensed"/>
              </a:rPr>
              <a:t>mostrare</a:t>
            </a:r>
            <a:r>
              <a:rPr lang="it-IT" altLang="it-IT" b="0" i="1" dirty="0">
                <a:solidFill>
                  <a:srgbClr val="444444"/>
                </a:solidFill>
                <a:latin typeface="Ubuntu Condensed"/>
              </a:rPr>
              <a:t> fotografie a </a:t>
            </a:r>
            <a:r>
              <a:rPr lang="it-IT" altLang="it-IT" b="0" i="1" dirty="0">
                <a:solidFill>
                  <a:srgbClr val="003E55"/>
                </a:solidFill>
                <a:latin typeface="Ubuntu Condensed"/>
              </a:rPr>
              <a:t>parenti</a:t>
            </a:r>
            <a:r>
              <a:rPr lang="it-IT" altLang="it-IT" b="0" i="1" dirty="0">
                <a:solidFill>
                  <a:srgbClr val="444444"/>
                </a:solidFill>
                <a:latin typeface="Ubuntu Condensed"/>
              </a:rPr>
              <a:t> lontani, tutto senza muoverci dalla scrivania o dalla poltrona»</a:t>
            </a:r>
          </a:p>
          <a:p>
            <a:pPr algn="just"/>
            <a:endParaRPr lang="it-IT" altLang="it-IT" b="0" i="1" dirty="0">
              <a:solidFill>
                <a:srgbClr val="444444"/>
              </a:solidFill>
              <a:latin typeface="Ubuntu Condensed"/>
            </a:endParaRPr>
          </a:p>
          <a:p>
            <a:pPr algn="just"/>
            <a:r>
              <a:rPr lang="it-IT" altLang="it-IT" sz="2000" b="0" dirty="0">
                <a:solidFill>
                  <a:srgbClr val="444444"/>
                </a:solidFill>
                <a:latin typeface="Ubuntu Condensed"/>
              </a:rPr>
              <a:t>Bill Gates – «The Road </a:t>
            </a:r>
            <a:r>
              <a:rPr lang="it-IT" altLang="it-IT" sz="2000" b="0" dirty="0" err="1">
                <a:solidFill>
                  <a:srgbClr val="444444"/>
                </a:solidFill>
                <a:latin typeface="Ubuntu Condensed"/>
              </a:rPr>
              <a:t>Ahead</a:t>
            </a:r>
            <a:r>
              <a:rPr lang="it-IT" altLang="it-IT" sz="2000" b="0" dirty="0">
                <a:solidFill>
                  <a:srgbClr val="444444"/>
                </a:solidFill>
                <a:latin typeface="Ubuntu Condensed"/>
              </a:rPr>
              <a:t>», Viking Press, 1995 (ed. italiana «La strada che porta a domani», Mondadori, 1997)</a:t>
            </a:r>
            <a:endParaRPr lang="it-IT" altLang="it-IT" sz="2000" dirty="0"/>
          </a:p>
        </p:txBody>
      </p:sp>
      <p:sp>
        <p:nvSpPr>
          <p:cNvPr id="25604" name="Triangolo isoscele 6">
            <a:extLst>
              <a:ext uri="{FF2B5EF4-FFF2-40B4-BE49-F238E27FC236}">
                <a16:creationId xmlns:a16="http://schemas.microsoft.com/office/drawing/2014/main" id="{02B99CD4-2FBA-44E0-ACCA-7237C6D1BA5F}"/>
              </a:ext>
            </a:extLst>
          </p:cNvPr>
          <p:cNvSpPr>
            <a:spLocks noChangeArrowheads="1"/>
          </p:cNvSpPr>
          <p:nvPr/>
        </p:nvSpPr>
        <p:spPr bwMode="auto">
          <a:xfrm rot="5400000">
            <a:off x="644776" y="5177385"/>
            <a:ext cx="457200" cy="342900"/>
          </a:xfrm>
          <a:prstGeom prst="triangle">
            <a:avLst>
              <a:gd name="adj" fmla="val 50000"/>
            </a:avLst>
          </a:prstGeom>
          <a:solidFill>
            <a:schemeClr val="accent1"/>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endParaRPr lang="it-IT" altLang="it-IT"/>
          </a:p>
        </p:txBody>
      </p:sp>
      <p:sp>
        <p:nvSpPr>
          <p:cNvPr id="25605" name="CasellaDiTesto 3">
            <a:extLst>
              <a:ext uri="{FF2B5EF4-FFF2-40B4-BE49-F238E27FC236}">
                <a16:creationId xmlns:a16="http://schemas.microsoft.com/office/drawing/2014/main" id="{1C2C1189-2D9D-46A6-AB6F-6E1C87272701}"/>
              </a:ext>
            </a:extLst>
          </p:cNvPr>
          <p:cNvSpPr txBox="1">
            <a:spLocks noChangeArrowheads="1"/>
          </p:cNvSpPr>
          <p:nvPr/>
        </p:nvSpPr>
        <p:spPr bwMode="auto">
          <a:xfrm>
            <a:off x="1044826" y="4748671"/>
            <a:ext cx="1044524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just"/>
            <a:r>
              <a:rPr lang="it-IT" altLang="it-IT" b="0" dirty="0"/>
              <a:t>Non è tutto oro ciò che luccica: esiste un «rovescio della medaglia» che vedremo quando affronteremo i temi etici. La strada che ha portato a domani ha qualche mattonella sconnessa… </a:t>
            </a:r>
          </a:p>
        </p:txBody>
      </p:sp>
    </p:spTree>
  </p:cSld>
  <p:clrMapOvr>
    <a:masterClrMapping/>
  </p:clrMapOvr>
  <p:transition>
    <p:wipe dir="r"/>
  </p:transition>
</p:sld>
</file>

<file path=ppt/theme/theme1.xml><?xml version="1.0" encoding="utf-8"?>
<a:theme xmlns:a="http://schemas.openxmlformats.org/drawingml/2006/main" name="4_Tema di Offic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noFill/>
        <a:ln w="1270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wrap="none" rtlCol="0" anchor="ctr">
        <a:noAutofit/>
      </a:bodyPr>
      <a:lstStyle>
        <a:defPPr algn="ctr">
          <a:defRPr sz="2000" u="none" dirty="0" smtClean="0">
            <a:solidFill>
              <a:schemeClr val="tx2"/>
            </a:solidFill>
            <a:latin typeface="+mn-lt"/>
          </a:defRPr>
        </a:defPPr>
      </a:lstStyle>
    </a:sp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wrap="square" lIns="0" tIns="0" rIns="0" bIns="0">
        <a:spAutoFit/>
      </a:bodyPr>
      <a:lstStyle>
        <a:defPPr algn="ctr">
          <a:defRPr u="none" dirty="0">
            <a:solidFill>
              <a:srgbClr val="C00000"/>
            </a:solidFill>
            <a:latin typeface="+mn-lt"/>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11588</TotalTime>
  <Words>2386</Words>
  <Application>Microsoft Office PowerPoint</Application>
  <PresentationFormat>Widescreen</PresentationFormat>
  <Paragraphs>102</Paragraphs>
  <Slides>22</Slides>
  <Notes>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22</vt:i4>
      </vt:variant>
    </vt:vector>
  </HeadingPairs>
  <TitlesOfParts>
    <vt:vector size="28" baseType="lpstr">
      <vt:lpstr>Arial</vt:lpstr>
      <vt:lpstr>Bodoni MT</vt:lpstr>
      <vt:lpstr>Calibri</vt:lpstr>
      <vt:lpstr>Times New Roman</vt:lpstr>
      <vt:lpstr>Ubuntu Condensed</vt:lpstr>
      <vt:lpstr>4_Tema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University at Albany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Pauli, Tatjana</dc:creator>
  <cp:lastModifiedBy>Natale, Luigi</cp:lastModifiedBy>
  <cp:revision>398</cp:revision>
  <dcterms:created xsi:type="dcterms:W3CDTF">2005-01-18T18:12:23Z</dcterms:created>
  <dcterms:modified xsi:type="dcterms:W3CDTF">2023-02-14T15:11:27Z</dcterms:modified>
</cp:coreProperties>
</file>